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49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tags/tag10.xml" ContentType="application/vnd.openxmlformats-officedocument.presentationml.tags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3" r:id="rId3"/>
    <p:sldMasterId id="2147483685" r:id="rId4"/>
    <p:sldMasterId id="2147483697" r:id="rId5"/>
    <p:sldMasterId id="2147483709" r:id="rId6"/>
  </p:sldMasterIdLst>
  <p:notesMasterIdLst>
    <p:notesMasterId r:id="rId73"/>
  </p:notesMasterIdLst>
  <p:handoutMasterIdLst>
    <p:handoutMasterId r:id="rId74"/>
  </p:handoutMasterIdLst>
  <p:sldIdLst>
    <p:sldId id="266" r:id="rId7"/>
    <p:sldId id="376" r:id="rId8"/>
    <p:sldId id="377" r:id="rId9"/>
    <p:sldId id="449" r:id="rId10"/>
    <p:sldId id="754" r:id="rId11"/>
    <p:sldId id="379" r:id="rId12"/>
    <p:sldId id="380" r:id="rId13"/>
    <p:sldId id="455" r:id="rId14"/>
    <p:sldId id="381" r:id="rId15"/>
    <p:sldId id="382" r:id="rId16"/>
    <p:sldId id="459" r:id="rId17"/>
    <p:sldId id="383" r:id="rId18"/>
    <p:sldId id="384" r:id="rId19"/>
    <p:sldId id="758" r:id="rId20"/>
    <p:sldId id="755" r:id="rId21"/>
    <p:sldId id="386" r:id="rId22"/>
    <p:sldId id="469" r:id="rId23"/>
    <p:sldId id="387" r:id="rId24"/>
    <p:sldId id="471" r:id="rId25"/>
    <p:sldId id="474" r:id="rId26"/>
    <p:sldId id="389" r:id="rId27"/>
    <p:sldId id="390" r:id="rId28"/>
    <p:sldId id="477" r:id="rId29"/>
    <p:sldId id="478" r:id="rId30"/>
    <p:sldId id="759" r:id="rId31"/>
    <p:sldId id="480" r:id="rId32"/>
    <p:sldId id="756" r:id="rId33"/>
    <p:sldId id="391" r:id="rId34"/>
    <p:sldId id="392" r:id="rId35"/>
    <p:sldId id="393" r:id="rId36"/>
    <p:sldId id="394" r:id="rId37"/>
    <p:sldId id="395" r:id="rId38"/>
    <p:sldId id="486" r:id="rId39"/>
    <p:sldId id="485" r:id="rId40"/>
    <p:sldId id="487" r:id="rId41"/>
    <p:sldId id="396" r:id="rId42"/>
    <p:sldId id="488" r:id="rId43"/>
    <p:sldId id="490" r:id="rId44"/>
    <p:sldId id="398" r:id="rId45"/>
    <p:sldId id="757" r:id="rId46"/>
    <p:sldId id="399" r:id="rId47"/>
    <p:sldId id="400" r:id="rId48"/>
    <p:sldId id="511" r:id="rId49"/>
    <p:sldId id="401" r:id="rId50"/>
    <p:sldId id="513" r:id="rId51"/>
    <p:sldId id="402" r:id="rId52"/>
    <p:sldId id="403" r:id="rId53"/>
    <p:sldId id="404" r:id="rId54"/>
    <p:sldId id="443" r:id="rId55"/>
    <p:sldId id="444" r:id="rId56"/>
    <p:sldId id="515" r:id="rId57"/>
    <p:sldId id="405" r:id="rId58"/>
    <p:sldId id="760" r:id="rId59"/>
    <p:sldId id="524" r:id="rId60"/>
    <p:sldId id="526" r:id="rId61"/>
    <p:sldId id="527" r:id="rId62"/>
    <p:sldId id="528" r:id="rId63"/>
    <p:sldId id="529" r:id="rId64"/>
    <p:sldId id="530" r:id="rId65"/>
    <p:sldId id="535" r:id="rId66"/>
    <p:sldId id="536" r:id="rId67"/>
    <p:sldId id="537" r:id="rId68"/>
    <p:sldId id="761" r:id="rId69"/>
    <p:sldId id="762" r:id="rId70"/>
    <p:sldId id="763" r:id="rId71"/>
    <p:sldId id="764" r:id="rId72"/>
  </p:sldIdLst>
  <p:sldSz cx="9144000" cy="6858000" type="screen4x3"/>
  <p:notesSz cx="6797675" cy="9928225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282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12DE"/>
    <a:srgbClr val="0000FF"/>
    <a:srgbClr val="FFFF99"/>
    <a:srgbClr val="FFFF00"/>
    <a:srgbClr val="33CCFF"/>
    <a:srgbClr val="00FFCC"/>
    <a:srgbClr val="01C1AF"/>
    <a:srgbClr val="990099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77"/>
    <p:restoredTop sz="80199" autoAdjust="0"/>
  </p:normalViewPr>
  <p:slideViewPr>
    <p:cSldViewPr showGuides="1">
      <p:cViewPr varScale="1">
        <p:scale>
          <a:sx n="70" d="100"/>
          <a:sy n="70" d="100"/>
        </p:scale>
        <p:origin x="1498" y="34"/>
      </p:cViewPr>
      <p:guideLst>
        <p:guide orient="horz" pos="2115"/>
        <p:guide pos="28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viewProps" Target="viewProps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016" y="0"/>
            <a:ext cx="2945659" cy="496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6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1814"/>
            <a:ext cx="2945659" cy="496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© DB-LAB (2003)</a:t>
            </a:r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2016" y="9431814"/>
            <a:ext cx="2945659" cy="496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 algn="r" eaLnBrk="1" fontAlgn="base" hangingPunct="1"/>
            <a:fld id="{9A0DB2DC-4C9A-4742-B13C-FB6460FD3503}" type="slidenum">
              <a:rPr lang="en-US" altLang="zh-CN" sz="120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z="1200" strike="noStrike" noProof="1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016" y="0"/>
            <a:ext cx="2945659" cy="496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64" name="Rectangle 4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357" y="4715907"/>
            <a:ext cx="4984962" cy="4467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第五级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814"/>
            <a:ext cx="2945659" cy="496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© DB-LAB (2003)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016" y="9431814"/>
            <a:ext cx="2945659" cy="496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 algn="r" eaLnBrk="1" fontAlgn="base" hangingPunct="1"/>
            <a:fld id="{9A0DB2DC-4C9A-4742-B13C-FB6460FD3503}" type="slidenum">
              <a:rPr lang="en-US" altLang="zh-CN" sz="120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z="12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449580" eaLnBrk="1" hangingPunct="1"/>
            <a:r>
              <a:rPr lang="en-US" altLang="zh-CN" dirty="0"/>
              <a:t>2023-10-16</a:t>
            </a:r>
            <a:r>
              <a:rPr lang="zh-CN" altLang="en-US" dirty="0"/>
              <a:t>，第</a:t>
            </a:r>
            <a:r>
              <a:rPr lang="en-US" altLang="zh-CN" dirty="0"/>
              <a:t>13</a:t>
            </a:r>
            <a:r>
              <a:rPr lang="zh-CN" altLang="en-US" dirty="0"/>
              <a:t>个视频，</a:t>
            </a:r>
            <a:r>
              <a:rPr lang="en-US" altLang="zh-CN" dirty="0"/>
              <a:t>1:30:52</a:t>
            </a:r>
            <a:r>
              <a:rPr lang="zh-CN" altLang="en-US" dirty="0"/>
              <a:t>，</a:t>
            </a:r>
            <a:endParaRPr lang="en-US" altLang="zh-CN" dirty="0"/>
          </a:p>
          <a:p>
            <a:pPr lvl="0" defTabSz="449580" eaLnBrk="1" hangingPunct="1"/>
            <a:endParaRPr lang="en-US" altLang="zh-CN" dirty="0"/>
          </a:p>
          <a:p>
            <a:pPr lvl="0" defTabSz="449580" eaLnBrk="1" hangingPunct="1"/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章和这一章属于算法分析的章节，其他是算法设计章节。。。</a:t>
            </a:r>
            <a:endParaRPr lang="en-US" altLang="zh-CN" dirty="0"/>
          </a:p>
          <a:p>
            <a:pPr lvl="0" defTabSz="449580" eaLnBrk="1" hangingPunct="1"/>
            <a:endParaRPr lang="en-US" altLang="zh-CN" dirty="0"/>
          </a:p>
          <a:p>
            <a:pPr lvl="0" defTabSz="449580" eaLnBrk="1" hangingPunct="1"/>
            <a:r>
              <a:rPr lang="zh-CN" altLang="en-US" dirty="0"/>
              <a:t>也叫平摊分析，</a:t>
            </a:r>
            <a:r>
              <a:rPr lang="en-US" altLang="zh-CN" dirty="0"/>
              <a:t>T</a:t>
            </a:r>
            <a:r>
              <a:rPr lang="zh-CN" altLang="en-US" dirty="0"/>
              <a:t>（</a:t>
            </a:r>
            <a:r>
              <a:rPr lang="en-US" altLang="zh-CN" dirty="0"/>
              <a:t>n</a:t>
            </a:r>
            <a:r>
              <a:rPr lang="zh-CN" altLang="en-US" dirty="0"/>
              <a:t>）</a:t>
            </a:r>
            <a:r>
              <a:rPr lang="en-US" altLang="zh-CN" dirty="0"/>
              <a:t>/n,</a:t>
            </a:r>
            <a:r>
              <a:rPr lang="zh-CN" altLang="en-US" dirty="0"/>
              <a:t> 这里的</a:t>
            </a:r>
            <a:r>
              <a:rPr lang="en-US" altLang="zh-CN" dirty="0"/>
              <a:t>n</a:t>
            </a:r>
            <a:r>
              <a:rPr lang="zh-CN" altLang="en-US" dirty="0"/>
              <a:t>不是问题的规模，而是</a:t>
            </a:r>
            <a:r>
              <a:rPr lang="en-US" altLang="zh-CN" dirty="0"/>
              <a:t>n</a:t>
            </a:r>
            <a:r>
              <a:rPr lang="zh-CN" altLang="en-US"/>
              <a:t>个操作了。。。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3ADF5C-0B53-4BD5-BF19-A16D1C70E8AA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眉占位符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第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章 绪论</a:t>
            </a:r>
          </a:p>
        </p:txBody>
      </p:sp>
    </p:spTree>
    <p:extLst>
      <p:ext uri="{BB962C8B-B14F-4D97-AF65-F5344CB8AC3E}">
        <p14:creationId xmlns:p14="http://schemas.microsoft.com/office/powerpoint/2010/main" val="19532120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9394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marL="0" lvl="0" indent="0" algn="l" eaLnBrk="1" hangingPunct="1">
              <a:spcBef>
                <a:spcPct val="0"/>
              </a:spcBef>
              <a:buNone/>
            </a:pPr>
            <a:endParaRPr lang="en-US" altLang="zh-CN" dirty="0"/>
          </a:p>
        </p:txBody>
      </p:sp>
      <p:sp>
        <p:nvSpPr>
          <p:cNvPr id="59395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© DB-LAB (2003)</a:t>
            </a:r>
          </a:p>
        </p:txBody>
      </p:sp>
      <p:sp>
        <p:nvSpPr>
          <p:cNvPr id="59396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6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fld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9394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marL="0" lvl="0" indent="0" algn="ctr" eaLnBrk="1" hangingPunct="1">
              <a:spcBef>
                <a:spcPct val="0"/>
              </a:spcBef>
              <a:buNone/>
            </a:pPr>
            <a:endParaRPr lang="en-US" altLang="zh-CN" dirty="0"/>
          </a:p>
        </p:txBody>
      </p:sp>
      <p:sp>
        <p:nvSpPr>
          <p:cNvPr id="59395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© DB-LAB (2003)</a:t>
            </a:r>
          </a:p>
        </p:txBody>
      </p:sp>
      <p:sp>
        <p:nvSpPr>
          <p:cNvPr id="59396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6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11</a:t>
            </a:fld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1442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en-US" altLang="zh-CN" dirty="0"/>
          </a:p>
          <a:p>
            <a:pPr lvl="0"/>
            <a:r>
              <a:rPr lang="zh-CN" altLang="en-US" dirty="0"/>
              <a:t>在一个十进制的</a:t>
            </a:r>
            <a:r>
              <a:rPr lang="en-US" altLang="zh-CN" dirty="0"/>
              <a:t>x</a:t>
            </a:r>
            <a:r>
              <a:rPr lang="zh-CN" altLang="en-US" dirty="0"/>
              <a:t>基础上加了多少个</a:t>
            </a:r>
            <a:r>
              <a:rPr lang="en-US" altLang="zh-CN" dirty="0"/>
              <a:t>1</a:t>
            </a:r>
            <a:r>
              <a:rPr lang="zh-CN" altLang="en-US" dirty="0"/>
              <a:t>的问题</a:t>
            </a:r>
            <a:endParaRPr lang="en-US" altLang="zh-CN" dirty="0"/>
          </a:p>
        </p:txBody>
      </p:sp>
      <p:sp>
        <p:nvSpPr>
          <p:cNvPr id="61443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© DB-LAB (2003)</a:t>
            </a:r>
          </a:p>
        </p:txBody>
      </p:sp>
      <p:sp>
        <p:nvSpPr>
          <p:cNvPr id="61444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6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12</a:t>
            </a:fld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3490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en-US" altLang="zh-CN" dirty="0">
              <a:solidFill>
                <a:srgbClr val="CC3399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/>
            <a:r>
              <a:rPr lang="zh-CN" altLang="en-US" dirty="0"/>
              <a:t>输入和输出。。。</a:t>
            </a:r>
            <a:endParaRPr lang="en-US" altLang="zh-CN" dirty="0"/>
          </a:p>
          <a:p>
            <a:pPr lvl="0"/>
            <a:r>
              <a:rPr lang="zh-CN" altLang="en-US" dirty="0"/>
              <a:t>这里涉及到一个子函数</a:t>
            </a:r>
            <a:r>
              <a:rPr lang="en-US" altLang="zh-CN" dirty="0" err="1"/>
              <a:t>inrement</a:t>
            </a:r>
            <a:r>
              <a:rPr lang="zh-CN" altLang="en-US" dirty="0"/>
              <a:t>（）；</a:t>
            </a:r>
            <a:endParaRPr lang="en-US" altLang="zh-CN" dirty="0"/>
          </a:p>
          <a:p>
            <a:pPr lvl="0"/>
            <a:r>
              <a:rPr lang="en-US" altLang="zh-CN" dirty="0"/>
              <a:t>N</a:t>
            </a:r>
            <a:r>
              <a:rPr lang="zh-CN" altLang="en-US" dirty="0"/>
              <a:t>次加</a:t>
            </a:r>
            <a:r>
              <a:rPr lang="en-US" altLang="zh-CN" dirty="0"/>
              <a:t>1</a:t>
            </a:r>
            <a:r>
              <a:rPr lang="zh-CN" altLang="en-US" dirty="0"/>
              <a:t>，就相当于调用这个函数，</a:t>
            </a:r>
          </a:p>
        </p:txBody>
      </p:sp>
      <p:sp>
        <p:nvSpPr>
          <p:cNvPr id="63491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© DB-LAB (2003)</a:t>
            </a:r>
          </a:p>
        </p:txBody>
      </p:sp>
      <p:sp>
        <p:nvSpPr>
          <p:cNvPr id="63492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6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13</a:t>
            </a:fld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5538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r>
              <a:rPr lang="zh-CN" altLang="en-US" dirty="0">
                <a:sym typeface="+mn-ea"/>
              </a:rPr>
              <a:t>这是给了一个过程，</a:t>
            </a:r>
            <a:r>
              <a:rPr lang="en-US" altLang="zh-CN" dirty="0">
                <a:sym typeface="+mn-ea"/>
              </a:rPr>
              <a:t>8</a:t>
            </a:r>
            <a:r>
              <a:rPr lang="zh-CN" altLang="en-US" dirty="0">
                <a:sym typeface="+mn-ea"/>
              </a:rPr>
              <a:t>位的一个数组，严格按照</a:t>
            </a:r>
            <a:r>
              <a:rPr lang="en-US" altLang="zh-CN" dirty="0">
                <a:sym typeface="+mn-ea"/>
              </a:rPr>
              <a:t>increment</a:t>
            </a:r>
            <a:r>
              <a:rPr lang="zh-CN" altLang="en-US" dirty="0">
                <a:sym typeface="+mn-ea"/>
              </a:rPr>
              <a:t>（）函数步骤来做。。。</a:t>
            </a:r>
            <a:endParaRPr lang="en-US" altLang="zh-CN" dirty="0">
              <a:sym typeface="+mn-ea"/>
            </a:endParaRPr>
          </a:p>
          <a:p>
            <a:pPr lvl="0"/>
            <a:r>
              <a:rPr lang="en-US" altLang="zh-CN" dirty="0">
                <a:sym typeface="+mn-ea"/>
              </a:rPr>
              <a:t>N</a:t>
            </a:r>
            <a:r>
              <a:rPr lang="zh-CN" altLang="en-US" dirty="0">
                <a:sym typeface="+mn-ea"/>
              </a:rPr>
              <a:t>是计数，</a:t>
            </a:r>
            <a:r>
              <a:rPr lang="en-US" altLang="zh-CN" dirty="0">
                <a:sym typeface="+mn-ea"/>
              </a:rPr>
              <a:t>total</a:t>
            </a:r>
            <a:r>
              <a:rPr lang="zh-CN" altLang="en-US" dirty="0">
                <a:sym typeface="+mn-ea"/>
              </a:rPr>
              <a:t>是总代价，当</a:t>
            </a:r>
            <a:r>
              <a:rPr lang="en-US" altLang="zh-CN" dirty="0">
                <a:sym typeface="+mn-ea"/>
              </a:rPr>
              <a:t>n=1</a:t>
            </a:r>
            <a:r>
              <a:rPr lang="zh-CN" altLang="en-US" dirty="0">
                <a:sym typeface="+mn-ea"/>
              </a:rPr>
              <a:t>时，有个</a:t>
            </a:r>
            <a:r>
              <a:rPr lang="en-US" altLang="zh-CN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变</a:t>
            </a:r>
            <a:r>
              <a:rPr lang="en-US" altLang="zh-CN" dirty="0">
                <a:sym typeface="+mn-ea"/>
              </a:rPr>
              <a:t>0</a:t>
            </a:r>
            <a:r>
              <a:rPr lang="zh-CN" altLang="en-US" dirty="0">
                <a:sym typeface="+mn-ea"/>
              </a:rPr>
              <a:t>，</a:t>
            </a:r>
            <a:r>
              <a:rPr lang="en-US" altLang="zh-CN" dirty="0">
                <a:sym typeface="+mn-ea"/>
              </a:rPr>
              <a:t>0</a:t>
            </a:r>
            <a:r>
              <a:rPr lang="zh-CN" altLang="en-US" dirty="0">
                <a:sym typeface="+mn-ea"/>
              </a:rPr>
              <a:t>变</a:t>
            </a:r>
            <a:r>
              <a:rPr lang="en-US" altLang="zh-CN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，有</a:t>
            </a:r>
            <a:r>
              <a:rPr lang="en-US" altLang="zh-CN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次操作，加上第一次的</a:t>
            </a:r>
            <a:r>
              <a:rPr lang="en-US" altLang="zh-CN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次操作，所以是</a:t>
            </a:r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次操作。。</a:t>
            </a:r>
            <a:endParaRPr lang="en-US" altLang="zh-CN" dirty="0">
              <a:sym typeface="+mn-ea"/>
            </a:endParaRPr>
          </a:p>
          <a:p>
            <a:pPr lvl="0"/>
            <a:r>
              <a:rPr lang="zh-CN" altLang="en-US" dirty="0">
                <a:sym typeface="+mn-ea"/>
              </a:rPr>
              <a:t>一直执行下去。。。</a:t>
            </a:r>
            <a:endParaRPr lang="en-US" altLang="zh-CN" dirty="0">
              <a:sym typeface="+mn-ea"/>
            </a:endParaRPr>
          </a:p>
          <a:p>
            <a:pPr lvl="0"/>
            <a:endParaRPr lang="en-US" altLang="zh-CN" dirty="0">
              <a:sym typeface="+mn-ea"/>
            </a:endParaRPr>
          </a:p>
          <a:p>
            <a:pPr lvl="0"/>
            <a:r>
              <a:rPr lang="zh-CN" altLang="en-US" dirty="0">
                <a:sym typeface="+mn-ea"/>
              </a:rPr>
              <a:t>这是</a:t>
            </a:r>
            <a:r>
              <a:rPr lang="en-US" altLang="zh-CN" dirty="0">
                <a:sym typeface="+mn-ea"/>
              </a:rPr>
              <a:t>n</a:t>
            </a:r>
            <a:r>
              <a:rPr lang="zh-CN" altLang="en-US" dirty="0">
                <a:sym typeface="+mn-ea"/>
              </a:rPr>
              <a:t>次</a:t>
            </a:r>
            <a:r>
              <a:rPr lang="en-US" altLang="zh-CN" dirty="0">
                <a:sym typeface="+mn-ea"/>
              </a:rPr>
              <a:t>increment</a:t>
            </a:r>
            <a:r>
              <a:rPr lang="zh-CN" altLang="en-US" dirty="0">
                <a:sym typeface="+mn-ea"/>
              </a:rPr>
              <a:t>的代价分析，</a:t>
            </a:r>
            <a:endParaRPr lang="en-US" altLang="zh-CN" dirty="0">
              <a:sym typeface="+mn-ea"/>
            </a:endParaRPr>
          </a:p>
          <a:p>
            <a:pPr lvl="0"/>
            <a:r>
              <a:rPr lang="zh-CN" altLang="en-US" dirty="0">
                <a:sym typeface="+mn-ea"/>
              </a:rPr>
              <a:t>总共发生的变化，行没有什么规律，找列的规律，第</a:t>
            </a:r>
            <a:r>
              <a:rPr lang="en-US" altLang="zh-CN" dirty="0">
                <a:sym typeface="+mn-ea"/>
              </a:rPr>
              <a:t>A【0】</a:t>
            </a:r>
            <a:r>
              <a:rPr lang="zh-CN" altLang="en-US" dirty="0">
                <a:sym typeface="+mn-ea"/>
              </a:rPr>
              <a:t>位，交替变化；</a:t>
            </a:r>
            <a:r>
              <a:rPr lang="en-US" altLang="zh-CN" dirty="0">
                <a:sym typeface="+mn-ea"/>
              </a:rPr>
              <a:t>A【1】</a:t>
            </a:r>
            <a:r>
              <a:rPr lang="zh-CN" altLang="en-US" dirty="0">
                <a:sym typeface="+mn-ea"/>
              </a:rPr>
              <a:t>位，是每</a:t>
            </a:r>
            <a:r>
              <a:rPr lang="en-US" altLang="zh-CN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次（</a:t>
            </a:r>
            <a:r>
              <a:rPr lang="en-US" altLang="zh-CN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的一次方）出现变化</a:t>
            </a:r>
            <a:r>
              <a:rPr lang="en-US" altLang="zh-CN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次，因为他是第</a:t>
            </a:r>
            <a:r>
              <a:rPr lang="en-US" altLang="zh-CN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位，；</a:t>
            </a:r>
            <a:r>
              <a:rPr lang="en-US" altLang="zh-CN" dirty="0">
                <a:sym typeface="+mn-ea"/>
              </a:rPr>
              <a:t>A【2】</a:t>
            </a:r>
            <a:r>
              <a:rPr lang="zh-CN" altLang="en-US" dirty="0">
                <a:sym typeface="+mn-ea"/>
              </a:rPr>
              <a:t>位，是每</a:t>
            </a:r>
            <a:r>
              <a:rPr lang="en-US" altLang="zh-CN" dirty="0">
                <a:sym typeface="+mn-ea"/>
              </a:rPr>
              <a:t>4</a:t>
            </a:r>
            <a:r>
              <a:rPr lang="zh-CN" altLang="en-US" dirty="0">
                <a:sym typeface="+mn-ea"/>
              </a:rPr>
              <a:t>次（</a:t>
            </a:r>
            <a:r>
              <a:rPr lang="en-US" altLang="zh-CN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的平方）出现变化一次，因为他是第</a:t>
            </a:r>
            <a:r>
              <a:rPr lang="en-US" altLang="zh-CN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位。。。</a:t>
            </a:r>
            <a:endParaRPr lang="en-US" altLang="zh-CN" dirty="0">
              <a:sym typeface="+mn-ea"/>
            </a:endParaRPr>
          </a:p>
          <a:p>
            <a:pPr lvl="0"/>
            <a:endParaRPr lang="en-US" altLang="zh-CN" dirty="0">
              <a:sym typeface="+mn-ea"/>
            </a:endParaRPr>
          </a:p>
          <a:p>
            <a:pPr lvl="0"/>
            <a:endParaRPr lang="en-US" altLang="zh-CN" dirty="0">
              <a:sym typeface="+mn-ea"/>
            </a:endParaRPr>
          </a:p>
          <a:p>
            <a:pPr lvl="0"/>
            <a:r>
              <a:rPr lang="zh-CN" altLang="en-US" dirty="0">
                <a:sym typeface="+mn-ea"/>
              </a:rPr>
              <a:t>粗略地讲：。。。这个还是不精确的</a:t>
            </a:r>
          </a:p>
        </p:txBody>
      </p:sp>
      <p:sp>
        <p:nvSpPr>
          <p:cNvPr id="65539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© DB-LAB (2003)</a:t>
            </a:r>
          </a:p>
        </p:txBody>
      </p:sp>
      <p:sp>
        <p:nvSpPr>
          <p:cNvPr id="65540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6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14</a:t>
            </a:fld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73286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5058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r>
              <a:rPr lang="zh-CN" altLang="en-US" dirty="0"/>
              <a:t>聚集法是假设所有操作都是平均的，</a:t>
            </a:r>
            <a:r>
              <a:rPr lang="en-US" altLang="zh-CN" dirty="0" err="1"/>
              <a:t>tn</a:t>
            </a:r>
            <a:r>
              <a:rPr lang="en-US" altLang="zh-CN" dirty="0"/>
              <a:t>/n</a:t>
            </a:r>
            <a:r>
              <a:rPr lang="zh-CN" altLang="en-US" dirty="0"/>
              <a:t>，但是这个现实是不统一的，比如栈的操作，</a:t>
            </a:r>
            <a:r>
              <a:rPr lang="en-US" altLang="zh-CN" dirty="0"/>
              <a:t>push</a:t>
            </a:r>
            <a:r>
              <a:rPr lang="zh-CN" altLang="en-US" dirty="0"/>
              <a:t>是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pop</a:t>
            </a:r>
            <a:r>
              <a:rPr lang="zh-CN" altLang="en-US" dirty="0"/>
              <a:t>是</a:t>
            </a:r>
            <a:r>
              <a:rPr lang="en-US" altLang="zh-CN" dirty="0"/>
              <a:t>1</a:t>
            </a:r>
            <a:r>
              <a:rPr lang="zh-CN" altLang="en-US" dirty="0"/>
              <a:t>，但是</a:t>
            </a:r>
            <a:r>
              <a:rPr lang="en-US" altLang="zh-CN" dirty="0" err="1"/>
              <a:t>multipop</a:t>
            </a:r>
            <a:r>
              <a:rPr lang="zh-CN" altLang="en-US" dirty="0"/>
              <a:t>的代价不止是</a:t>
            </a:r>
            <a:r>
              <a:rPr lang="en-US" altLang="zh-CN" dirty="0"/>
              <a:t>1</a:t>
            </a:r>
            <a:r>
              <a:rPr lang="zh-CN" altLang="en-US" dirty="0"/>
              <a:t>，它应该是</a:t>
            </a:r>
            <a:r>
              <a:rPr lang="en-US" altLang="zh-CN" dirty="0"/>
              <a:t>minimize</a:t>
            </a:r>
            <a:r>
              <a:rPr lang="zh-CN" altLang="en-US" dirty="0"/>
              <a:t>（</a:t>
            </a:r>
            <a:r>
              <a:rPr lang="en-US" altLang="zh-CN" dirty="0"/>
              <a:t>s</a:t>
            </a:r>
            <a:r>
              <a:rPr lang="zh-CN" altLang="en-US" dirty="0"/>
              <a:t>，</a:t>
            </a:r>
            <a:r>
              <a:rPr lang="en-US" altLang="zh-CN" dirty="0"/>
              <a:t>k</a:t>
            </a:r>
            <a:r>
              <a:rPr lang="zh-CN" altLang="en-US" dirty="0"/>
              <a:t>）取最小，</a:t>
            </a:r>
            <a:endParaRPr lang="en-US" altLang="zh-CN" dirty="0"/>
          </a:p>
          <a:p>
            <a:pPr lvl="0"/>
            <a:r>
              <a:rPr lang="zh-CN" altLang="en-US" dirty="0"/>
              <a:t>这就意味着不同的操作有不同的代价。。。</a:t>
            </a:r>
            <a:endParaRPr lang="en-US" altLang="zh-CN" dirty="0"/>
          </a:p>
          <a:p>
            <a:pPr lvl="0"/>
            <a:r>
              <a:rPr lang="zh-CN" altLang="en-US" dirty="0"/>
              <a:t>这样，按照我们的思路来做，对不同的操作应该分配不同的摊还代价。。。所以就衍生出了会计法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45059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52016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8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15</a:t>
            </a:fld>
            <a:endParaRPr lang="zh-CN" altLang="en-US" sz="1800" dirty="0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96662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9634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r>
              <a:rPr lang="zh-CN" altLang="en-US" dirty="0"/>
              <a:t>做摊还分析的目的是得到实际代价的一个上界。。</a:t>
            </a:r>
            <a:endParaRPr lang="en-US" altLang="zh-CN" dirty="0"/>
          </a:p>
          <a:p>
            <a:pPr lvl="0"/>
            <a:r>
              <a:rPr lang="zh-CN" altLang="en-US" dirty="0"/>
              <a:t>目标是使：实际代价</a:t>
            </a:r>
            <a:r>
              <a:rPr lang="en-US" altLang="zh-CN" dirty="0"/>
              <a:t>&lt;=</a:t>
            </a:r>
            <a:r>
              <a:rPr lang="zh-CN" altLang="en-US" dirty="0"/>
              <a:t>摊还代价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r>
              <a:rPr lang="zh-CN" altLang="en-US" dirty="0"/>
              <a:t>先出现的操作分配更高的摊还代价，后出现的操作应该分配更低的摊还代价</a:t>
            </a:r>
          </a:p>
        </p:txBody>
      </p:sp>
      <p:sp>
        <p:nvSpPr>
          <p:cNvPr id="69635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© DB-LAB (2003)</a:t>
            </a:r>
          </a:p>
        </p:txBody>
      </p:sp>
      <p:sp>
        <p:nvSpPr>
          <p:cNvPr id="69636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6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fld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9634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69635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© DB-LAB (2003)</a:t>
            </a:r>
          </a:p>
        </p:txBody>
      </p:sp>
      <p:sp>
        <p:nvSpPr>
          <p:cNvPr id="69636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6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17</a:t>
            </a:fld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682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r>
              <a:rPr lang="en-US" altLang="zh-CN" b="1" dirty="0"/>
              <a:t>2</a:t>
            </a:r>
            <a:r>
              <a:rPr lang="zh-CN" altLang="en-US" b="1" dirty="0"/>
              <a:t>，</a:t>
            </a:r>
            <a:r>
              <a:rPr lang="en-US" altLang="zh-CN" b="1" dirty="0"/>
              <a:t>push</a:t>
            </a:r>
            <a:r>
              <a:rPr lang="zh-CN" altLang="en-US" b="1" dirty="0"/>
              <a:t>我分配是</a:t>
            </a:r>
            <a:r>
              <a:rPr lang="en-US" altLang="zh-CN" b="1" dirty="0"/>
              <a:t>2</a:t>
            </a:r>
            <a:r>
              <a:rPr lang="zh-CN" altLang="en-US" b="1" dirty="0"/>
              <a:t>，先出现的；后面的</a:t>
            </a:r>
            <a:r>
              <a:rPr lang="en-US" altLang="zh-CN" b="1" dirty="0"/>
              <a:t>pop</a:t>
            </a:r>
            <a:r>
              <a:rPr lang="zh-CN" altLang="en-US" b="1" dirty="0"/>
              <a:t>和</a:t>
            </a:r>
            <a:r>
              <a:rPr lang="en-US" altLang="zh-CN" b="1" dirty="0" err="1"/>
              <a:t>multipop</a:t>
            </a:r>
            <a:r>
              <a:rPr lang="zh-CN" altLang="en-US" b="1" dirty="0"/>
              <a:t>都分配</a:t>
            </a:r>
            <a:r>
              <a:rPr lang="en-US" altLang="zh-CN" b="1" dirty="0"/>
              <a:t>0,0</a:t>
            </a:r>
            <a:r>
              <a:rPr lang="zh-CN" altLang="en-US" b="1" dirty="0"/>
              <a:t>，</a:t>
            </a:r>
            <a:endParaRPr lang="en-US" altLang="zh-CN" b="1" dirty="0"/>
          </a:p>
          <a:p>
            <a:pPr lvl="0"/>
            <a:r>
              <a:rPr lang="zh-CN" altLang="en-US" b="1" dirty="0"/>
              <a:t>那么我们要问，这样的分配能满足实际的要求吗</a:t>
            </a:r>
            <a:endParaRPr lang="en-US" altLang="zh-CN" b="1" dirty="0"/>
          </a:p>
          <a:p>
            <a:pPr lvl="0"/>
            <a:r>
              <a:rPr lang="zh-CN" altLang="en-US" b="1" dirty="0"/>
              <a:t>暗含了数据的关系，</a:t>
            </a:r>
            <a:r>
              <a:rPr lang="en-US" altLang="zh-CN" b="1" dirty="0"/>
              <a:t>push</a:t>
            </a:r>
            <a:r>
              <a:rPr lang="zh-CN" altLang="en-US" b="1" dirty="0"/>
              <a:t>多少数据，才会</a:t>
            </a:r>
            <a:r>
              <a:rPr lang="en-US" altLang="zh-CN" b="1" dirty="0"/>
              <a:t>pop</a:t>
            </a:r>
            <a:r>
              <a:rPr lang="zh-CN" altLang="en-US" b="1" dirty="0"/>
              <a:t>多少数据。。。</a:t>
            </a:r>
            <a:endParaRPr lang="en-US" altLang="zh-CN" b="1" dirty="0"/>
          </a:p>
          <a:p>
            <a:pPr lvl="0"/>
            <a:endParaRPr lang="en-US" altLang="zh-CN" b="1" dirty="0"/>
          </a:p>
          <a:p>
            <a:pPr lvl="0"/>
            <a:r>
              <a:rPr lang="en-US" altLang="zh-CN" b="1" dirty="0"/>
              <a:t>Push</a:t>
            </a:r>
            <a:r>
              <a:rPr lang="zh-CN" altLang="en-US" b="1" dirty="0"/>
              <a:t>之前就是积累财富的。。。</a:t>
            </a:r>
            <a:endParaRPr lang="en-US" altLang="zh-CN" b="1" dirty="0"/>
          </a:p>
          <a:p>
            <a:pPr lvl="0"/>
            <a:endParaRPr lang="zh-CN" altLang="en-US" b="1" dirty="0"/>
          </a:p>
        </p:txBody>
      </p:sp>
      <p:sp>
        <p:nvSpPr>
          <p:cNvPr id="71683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© DB-LAB (2003)</a:t>
            </a:r>
          </a:p>
        </p:txBody>
      </p:sp>
      <p:sp>
        <p:nvSpPr>
          <p:cNvPr id="71684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6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18</a:t>
            </a:fld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3730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73731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© DB-LAB (2003)</a:t>
            </a:r>
          </a:p>
        </p:txBody>
      </p:sp>
      <p:sp>
        <p:nvSpPr>
          <p:cNvPr id="73732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6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19</a:t>
            </a:fld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5058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45059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52016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8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2</a:t>
            </a:fld>
            <a:endParaRPr lang="zh-CN" altLang="en-US" sz="1800" dirty="0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3730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r>
              <a:rPr lang="zh-CN" altLang="en-US" dirty="0"/>
              <a:t>用会计的方法是</a:t>
            </a:r>
            <a:r>
              <a:rPr lang="en-US" altLang="zh-CN" dirty="0"/>
              <a:t>2</a:t>
            </a:r>
            <a:r>
              <a:rPr lang="zh-CN" altLang="en-US" dirty="0"/>
              <a:t>倍的</a:t>
            </a:r>
            <a:r>
              <a:rPr lang="en-US" altLang="zh-CN" dirty="0"/>
              <a:t>n</a:t>
            </a:r>
            <a:r>
              <a:rPr lang="zh-CN" altLang="en-US" dirty="0"/>
              <a:t>，</a:t>
            </a:r>
            <a:endParaRPr lang="en-US" altLang="zh-CN" dirty="0"/>
          </a:p>
          <a:p>
            <a:pPr lvl="0"/>
            <a:r>
              <a:rPr lang="en-US" altLang="zh-CN" dirty="0"/>
              <a:t>Push</a:t>
            </a:r>
            <a:r>
              <a:rPr lang="zh-CN" altLang="en-US" dirty="0"/>
              <a:t>是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pop</a:t>
            </a:r>
            <a:r>
              <a:rPr lang="zh-CN" altLang="en-US" dirty="0"/>
              <a:t>和</a:t>
            </a:r>
            <a:r>
              <a:rPr lang="en-US" altLang="zh-CN" dirty="0" err="1"/>
              <a:t>multipop</a:t>
            </a:r>
            <a:r>
              <a:rPr lang="zh-CN" altLang="en-US" dirty="0"/>
              <a:t>都是</a:t>
            </a:r>
            <a:r>
              <a:rPr lang="en-US" altLang="zh-CN" dirty="0"/>
              <a:t>0</a:t>
            </a:r>
            <a:r>
              <a:rPr lang="zh-CN" altLang="en-US" dirty="0"/>
              <a:t>，</a:t>
            </a:r>
          </a:p>
        </p:txBody>
      </p:sp>
      <p:sp>
        <p:nvSpPr>
          <p:cNvPr id="73731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© DB-LAB (2003)</a:t>
            </a:r>
          </a:p>
        </p:txBody>
      </p:sp>
      <p:sp>
        <p:nvSpPr>
          <p:cNvPr id="73732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6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20</a:t>
            </a:fld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5778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r>
              <a:rPr lang="zh-CN" altLang="en-US" dirty="0"/>
              <a:t>仍然从</a:t>
            </a:r>
            <a:r>
              <a:rPr lang="en-US" altLang="zh-CN" dirty="0"/>
              <a:t>0</a:t>
            </a:r>
            <a:r>
              <a:rPr lang="zh-CN" altLang="en-US" dirty="0"/>
              <a:t>出发，调用</a:t>
            </a:r>
            <a:r>
              <a:rPr lang="en-US" altLang="zh-CN" dirty="0"/>
              <a:t>n</a:t>
            </a:r>
            <a:r>
              <a:rPr lang="zh-CN" altLang="en-US" dirty="0"/>
              <a:t>次</a:t>
            </a:r>
            <a:r>
              <a:rPr lang="en-US" altLang="zh-CN" dirty="0"/>
              <a:t>increment</a:t>
            </a:r>
            <a:r>
              <a:rPr lang="zh-CN" altLang="en-US" dirty="0"/>
              <a:t>，</a:t>
            </a:r>
          </a:p>
        </p:txBody>
      </p:sp>
      <p:sp>
        <p:nvSpPr>
          <p:cNvPr id="75779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© DB-LAB (2003)</a:t>
            </a:r>
          </a:p>
        </p:txBody>
      </p:sp>
      <p:sp>
        <p:nvSpPr>
          <p:cNvPr id="75780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6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fld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7826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r>
              <a:rPr lang="zh-CN" altLang="en-US" dirty="0">
                <a:solidFill>
                  <a:srgbClr val="CC3399"/>
                </a:solidFill>
              </a:rPr>
              <a:t>谁先出现就分配更大的摊还代价，谁后出现分配小的摊还代价。。。</a:t>
            </a:r>
            <a:endParaRPr lang="en-US" altLang="zh-CN" dirty="0">
              <a:solidFill>
                <a:srgbClr val="CC3399"/>
              </a:solidFill>
            </a:endParaRPr>
          </a:p>
          <a:p>
            <a:pPr lvl="0"/>
            <a:r>
              <a:rPr lang="zh-CN" altLang="en-US" dirty="0">
                <a:solidFill>
                  <a:srgbClr val="CC3399"/>
                </a:solidFill>
              </a:rPr>
              <a:t>应该是先出现</a:t>
            </a:r>
            <a:r>
              <a:rPr lang="en-US" altLang="zh-CN" dirty="0">
                <a:solidFill>
                  <a:srgbClr val="CC3399"/>
                </a:solidFill>
              </a:rPr>
              <a:t>0</a:t>
            </a:r>
            <a:r>
              <a:rPr lang="zh-CN" altLang="en-US" dirty="0">
                <a:solidFill>
                  <a:srgbClr val="CC3399"/>
                </a:solidFill>
              </a:rPr>
              <a:t>变</a:t>
            </a:r>
            <a:r>
              <a:rPr lang="en-US" altLang="zh-CN" dirty="0">
                <a:solidFill>
                  <a:srgbClr val="CC3399"/>
                </a:solidFill>
              </a:rPr>
              <a:t>1</a:t>
            </a:r>
            <a:r>
              <a:rPr lang="zh-CN" altLang="en-US" dirty="0">
                <a:solidFill>
                  <a:srgbClr val="CC3399"/>
                </a:solidFill>
              </a:rPr>
              <a:t>，所以。。。</a:t>
            </a:r>
            <a:endParaRPr lang="en-US" altLang="zh-CN" dirty="0">
              <a:solidFill>
                <a:srgbClr val="CC3399"/>
              </a:solidFill>
            </a:endParaRPr>
          </a:p>
          <a:p>
            <a:pPr algn="ctr">
              <a:buFont typeface="Arial" panose="020B0604020202020204" pitchFamily="34" charset="0"/>
              <a:buNone/>
            </a:pPr>
            <a:endParaRPr lang="zh-CN" altLang="en-US" dirty="0">
              <a:solidFill>
                <a:srgbClr val="000066"/>
              </a:solidFill>
              <a:sym typeface="+mn-ea"/>
            </a:endParaRPr>
          </a:p>
          <a:p>
            <a:pPr lvl="0"/>
            <a:endParaRPr lang="zh-CN" altLang="en-US" dirty="0">
              <a:solidFill>
                <a:srgbClr val="CC3399"/>
              </a:solidFill>
            </a:endParaRPr>
          </a:p>
        </p:txBody>
      </p:sp>
      <p:sp>
        <p:nvSpPr>
          <p:cNvPr id="77827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© DB-LAB (2003)</a:t>
            </a:r>
          </a:p>
        </p:txBody>
      </p:sp>
      <p:sp>
        <p:nvSpPr>
          <p:cNvPr id="77828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6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22</a:t>
            </a:fld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7826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en-US" altLang="zh-CN" dirty="0">
              <a:solidFill>
                <a:srgbClr val="CC3399"/>
              </a:solidFill>
            </a:endParaRPr>
          </a:p>
          <a:p>
            <a:pPr algn="ctr">
              <a:buFont typeface="Arial" panose="020B0604020202020204" pitchFamily="34" charset="0"/>
              <a:buNone/>
            </a:pPr>
            <a:endParaRPr lang="zh-CN" altLang="en-US" dirty="0">
              <a:solidFill>
                <a:srgbClr val="000066"/>
              </a:solidFill>
              <a:sym typeface="+mn-ea"/>
            </a:endParaRPr>
          </a:p>
          <a:p>
            <a:pPr lvl="0"/>
            <a:endParaRPr lang="zh-CN" altLang="en-US" dirty="0">
              <a:solidFill>
                <a:srgbClr val="CC3399"/>
              </a:solidFill>
            </a:endParaRPr>
          </a:p>
        </p:txBody>
      </p:sp>
      <p:sp>
        <p:nvSpPr>
          <p:cNvPr id="77827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© DB-LAB (2003)</a:t>
            </a:r>
          </a:p>
        </p:txBody>
      </p:sp>
      <p:sp>
        <p:nvSpPr>
          <p:cNvPr id="77828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6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23</a:t>
            </a:fld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7826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en-US" altLang="zh-CN" dirty="0">
              <a:solidFill>
                <a:srgbClr val="CC3399"/>
              </a:solidFill>
            </a:endParaRPr>
          </a:p>
          <a:p>
            <a:pPr algn="ctr">
              <a:buFont typeface="Arial" panose="020B0604020202020204" pitchFamily="34" charset="0"/>
              <a:buNone/>
            </a:pPr>
            <a:endParaRPr lang="zh-CN" altLang="en-US" dirty="0">
              <a:solidFill>
                <a:srgbClr val="000066"/>
              </a:solidFill>
              <a:sym typeface="+mn-ea"/>
            </a:endParaRPr>
          </a:p>
          <a:p>
            <a:pPr lvl="0"/>
            <a:endParaRPr lang="zh-CN" altLang="en-US" dirty="0">
              <a:solidFill>
                <a:srgbClr val="CC3399"/>
              </a:solidFill>
            </a:endParaRPr>
          </a:p>
        </p:txBody>
      </p:sp>
      <p:sp>
        <p:nvSpPr>
          <p:cNvPr id="77827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© DB-LAB (2003)</a:t>
            </a:r>
          </a:p>
        </p:txBody>
      </p:sp>
      <p:sp>
        <p:nvSpPr>
          <p:cNvPr id="77828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6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24</a:t>
            </a:fld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5538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r>
              <a:rPr lang="zh-CN" altLang="en-US" dirty="0">
                <a:sym typeface="+mn-ea"/>
              </a:rPr>
              <a:t>只要出现一个</a:t>
            </a:r>
            <a:r>
              <a:rPr lang="en-US" altLang="zh-CN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，就有</a:t>
            </a:r>
            <a:r>
              <a:rPr lang="en-US" altLang="zh-CN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个存款，</a:t>
            </a:r>
            <a:endParaRPr lang="en-US" altLang="zh-CN" dirty="0">
              <a:sym typeface="+mn-ea"/>
            </a:endParaRPr>
          </a:p>
          <a:p>
            <a:pPr lvl="0"/>
            <a:r>
              <a:rPr lang="zh-CN" altLang="en-US" dirty="0">
                <a:sym typeface="+mn-ea"/>
              </a:rPr>
              <a:t>总的存款就是</a:t>
            </a:r>
            <a:r>
              <a:rPr lang="en-US" altLang="zh-CN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的个数，</a:t>
            </a:r>
          </a:p>
        </p:txBody>
      </p:sp>
      <p:sp>
        <p:nvSpPr>
          <p:cNvPr id="65539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© DB-LAB (2003)</a:t>
            </a:r>
          </a:p>
        </p:txBody>
      </p:sp>
      <p:sp>
        <p:nvSpPr>
          <p:cNvPr id="65540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6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fld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42568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826" name="Notes Placeholder 2"/>
              <p:cNvSpPr>
                <a:spLocks noGrp="1"/>
              </p:cNvSpPr>
              <p:nvPr>
                <p:ph type="body"/>
              </p:nvPr>
            </p:nvSpPr>
            <p:spPr/>
            <p:txBody>
              <a:bodyPr wrap="square" lIns="91440" tIns="45720" rIns="91440" bIns="45720" anchor="t"/>
              <a:lstStyle/>
              <a:p>
                <a:pPr lvl="0"/>
                <a:endParaRPr lang="en-US" altLang="zh-CN" dirty="0">
                  <a:solidFill>
                    <a:srgbClr val="CC3399"/>
                  </a:solidFill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zh-CN" altLang="en-US" b="1" dirty="0">
                    <a:solidFill>
                      <a:schemeClr val="tx1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支付的摊还代价的总和为</a:t>
                </a:r>
                <a14:m>
                  <m:oMath xmlns:m="http://schemas.openxmlformats.org/officeDocument/2006/math">
                    <m:r>
                      <a:rPr lang="zh-CN" altLang="en-US" b="1" i="1" dirty="0" smtClean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𝟐</m:t>
                    </m:r>
                    <m:r>
                      <a:rPr lang="en-US" altLang="zh-CN" b="1" i="1" dirty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lang="zh-CN" altLang="en-US" b="1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：因为你给</a:t>
                </a:r>
                <a:r>
                  <a:rPr lang="en-US" altLang="zh-CN" b="1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en-US" b="1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变</a:t>
                </a:r>
                <a:r>
                  <a:rPr lang="en-US" altLang="zh-CN" b="1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b="1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付为</a:t>
                </a:r>
                <a:r>
                  <a:rPr lang="en-US" altLang="zh-CN" b="1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b="1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，假设最坏情况，都是</a:t>
                </a:r>
                <a:r>
                  <a:rPr lang="en-US" altLang="zh-CN" b="1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en-US" b="1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变</a:t>
                </a:r>
                <a:r>
                  <a:rPr lang="en-US" altLang="zh-CN" b="1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b="1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，有</a:t>
                </a:r>
                <a:r>
                  <a:rPr lang="en-US" altLang="zh-CN" b="1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n</a:t>
                </a:r>
                <a:r>
                  <a:rPr lang="zh-CN" altLang="en-US" b="1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次</a:t>
                </a:r>
                <a:r>
                  <a:rPr lang="en-US" altLang="zh-CN" b="1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increment</a:t>
                </a:r>
                <a:r>
                  <a:rPr lang="zh-CN" altLang="en-US" b="1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，所以是</a:t>
                </a:r>
                <a:r>
                  <a:rPr lang="en-US" altLang="zh-CN" b="1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2n</a:t>
                </a:r>
                <a:r>
                  <a:rPr lang="zh-CN" altLang="en-US" b="1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；分配这个</a:t>
                </a:r>
                <a:r>
                  <a:rPr lang="en-US" altLang="zh-CN" b="1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b="1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没有问题，但是乘以这个</a:t>
                </a:r>
                <a:r>
                  <a:rPr lang="en-US" altLang="zh-CN" b="1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n</a:t>
                </a:r>
                <a:r>
                  <a:rPr lang="zh-CN" altLang="en-US" b="1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不一定，所以可以变的更小，比如</a:t>
                </a:r>
                <a:r>
                  <a:rPr lang="en-US" altLang="zh-CN" b="1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1.5n</a:t>
                </a:r>
              </a:p>
              <a:p>
                <a:pPr algn="ctr">
                  <a:buFont typeface="Arial" panose="020B0604020202020204" pitchFamily="34" charset="0"/>
                  <a:buNone/>
                </a:pPr>
                <a:endParaRPr lang="zh-CN" altLang="en-US" dirty="0">
                  <a:solidFill>
                    <a:srgbClr val="000066"/>
                  </a:solidFill>
                  <a:sym typeface="+mn-ea"/>
                </a:endParaRPr>
              </a:p>
              <a:p>
                <a:pPr lvl="0"/>
                <a:endParaRPr lang="zh-CN" altLang="en-US" dirty="0">
                  <a:solidFill>
                    <a:srgbClr val="CC3399"/>
                  </a:solidFill>
                </a:endParaRPr>
              </a:p>
            </p:txBody>
          </p:sp>
        </mc:Choice>
        <mc:Fallback xmlns="">
          <p:sp>
            <p:nvSpPr>
              <p:cNvPr id="77826" name="Notes Placeholder 2"/>
              <p:cNvSpPr>
                <a:spLocks noGrp="1"/>
              </p:cNvSpPr>
              <p:nvPr>
                <p:ph type="body"/>
              </p:nvPr>
            </p:nvSpPr>
            <p:spPr/>
            <p:txBody>
              <a:bodyPr wrap="square" lIns="91440" tIns="45720" rIns="91440" bIns="45720" anchor="t"/>
              <a:lstStyle/>
              <a:p>
                <a:pPr lvl="0"/>
                <a:endParaRPr lang="en-US" altLang="zh-CN" dirty="0">
                  <a:solidFill>
                    <a:srgbClr val="CC3399"/>
                  </a:solidFill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zh-CN" altLang="en-US" b="1" dirty="0">
                    <a:solidFill>
                      <a:schemeClr val="tx1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支付的摊还代价的总和为</a:t>
                </a:r>
                <a:r>
                  <a:rPr lang="zh-CN" altLang="en-US" b="1" i="0" dirty="0">
                    <a:solidFill>
                      <a:srgbClr val="2F12DE"/>
                    </a:solidFill>
                    <a:effectLst/>
                    <a:latin typeface="Cambria Math" panose="020405030504060302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𝟐</a:t>
                </a:r>
                <a:r>
                  <a:rPr lang="en-US" altLang="zh-CN" b="1" i="0" dirty="0">
                    <a:solidFill>
                      <a:srgbClr val="2F12DE"/>
                    </a:solidFill>
                    <a:effectLst/>
                    <a:latin typeface="Cambria Math" panose="020405030504060302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𝒏</a:t>
                </a:r>
                <a:r>
                  <a:rPr lang="zh-CN" altLang="en-US" b="1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：因为你给</a:t>
                </a:r>
                <a:r>
                  <a:rPr lang="en-US" altLang="zh-CN" b="1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en-US" b="1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变</a:t>
                </a:r>
                <a:r>
                  <a:rPr lang="en-US" altLang="zh-CN" b="1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b="1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付为</a:t>
                </a:r>
                <a:r>
                  <a:rPr lang="en-US" altLang="zh-CN" b="1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b="1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，假设最坏情况，都是</a:t>
                </a:r>
                <a:r>
                  <a:rPr lang="en-US" altLang="zh-CN" b="1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en-US" b="1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变</a:t>
                </a:r>
                <a:r>
                  <a:rPr lang="en-US" altLang="zh-CN" b="1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b="1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，有</a:t>
                </a:r>
                <a:r>
                  <a:rPr lang="en-US" altLang="zh-CN" b="1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n</a:t>
                </a:r>
                <a:r>
                  <a:rPr lang="zh-CN" altLang="en-US" b="1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次</a:t>
                </a:r>
                <a:r>
                  <a:rPr lang="en-US" altLang="zh-CN" b="1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increment</a:t>
                </a:r>
                <a:r>
                  <a:rPr lang="zh-CN" altLang="en-US" b="1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，所以是</a:t>
                </a:r>
                <a:r>
                  <a:rPr lang="en-US" altLang="zh-CN" b="1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2n</a:t>
                </a:r>
                <a:r>
                  <a:rPr lang="zh-CN" altLang="en-US" b="1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；分配这个</a:t>
                </a:r>
                <a:r>
                  <a:rPr lang="en-US" altLang="zh-CN" b="1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b="1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没有问题，但是乘以这个</a:t>
                </a:r>
                <a:r>
                  <a:rPr lang="en-US" altLang="zh-CN" b="1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n</a:t>
                </a:r>
                <a:r>
                  <a:rPr lang="zh-CN" altLang="en-US" b="1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不一定，所以可以变的更小，比如</a:t>
                </a:r>
                <a:r>
                  <a:rPr lang="en-US" altLang="zh-CN" b="1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1.5n</a:t>
                </a:r>
              </a:p>
              <a:p>
                <a:pPr algn="ctr">
                  <a:buFont typeface="Arial" panose="020B0604020202020204" pitchFamily="34" charset="0"/>
                  <a:buNone/>
                </a:pPr>
                <a:endParaRPr lang="zh-CN" altLang="en-US" dirty="0">
                  <a:solidFill>
                    <a:srgbClr val="000066"/>
                  </a:solidFill>
                  <a:sym typeface="+mn-ea"/>
                </a:endParaRPr>
              </a:p>
              <a:p>
                <a:pPr lvl="0"/>
                <a:endParaRPr lang="zh-CN" altLang="en-US" dirty="0">
                  <a:solidFill>
                    <a:srgbClr val="CC3399"/>
                  </a:solidFill>
                </a:endParaRPr>
              </a:p>
            </p:txBody>
          </p:sp>
        </mc:Fallback>
      </mc:AlternateContent>
      <p:sp>
        <p:nvSpPr>
          <p:cNvPr id="77827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© DB-LAB (2003)</a:t>
            </a:r>
          </a:p>
        </p:txBody>
      </p:sp>
      <p:sp>
        <p:nvSpPr>
          <p:cNvPr id="77828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6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26</a:t>
            </a:fld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5058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r>
              <a:rPr lang="zh-CN" altLang="en-US" dirty="0"/>
              <a:t>会计法怎么来设计分配策略是一个问题，到底是</a:t>
            </a:r>
            <a:r>
              <a:rPr lang="en-US" altLang="zh-CN" dirty="0"/>
              <a:t>2</a:t>
            </a:r>
            <a:r>
              <a:rPr lang="zh-CN" altLang="en-US" dirty="0"/>
              <a:t>，还是</a:t>
            </a:r>
            <a:r>
              <a:rPr lang="en-US" altLang="zh-CN" dirty="0"/>
              <a:t>0</a:t>
            </a:r>
            <a:r>
              <a:rPr lang="zh-CN" altLang="en-US" dirty="0"/>
              <a:t>，需要设置参数。。</a:t>
            </a:r>
            <a:endParaRPr lang="en-US" altLang="zh-CN" dirty="0"/>
          </a:p>
          <a:p>
            <a:pPr lvl="0"/>
            <a:r>
              <a:rPr lang="zh-CN" altLang="en-US" dirty="0"/>
              <a:t>能否自动去设计分配策略。。。</a:t>
            </a:r>
            <a:endParaRPr lang="en-US" altLang="zh-CN" dirty="0"/>
          </a:p>
          <a:p>
            <a:pPr lvl="0"/>
            <a:r>
              <a:rPr lang="zh-CN" altLang="en-US" dirty="0"/>
              <a:t>不要手动设置，能否通过一个函数的计算来推出每一步操作应该分配几个摊还代价，这就是势能法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r>
              <a:rPr lang="zh-CN" altLang="en-US" dirty="0"/>
              <a:t>聚集法是平等对待；</a:t>
            </a:r>
            <a:endParaRPr lang="en-US" altLang="zh-CN" dirty="0"/>
          </a:p>
          <a:p>
            <a:pPr lvl="0"/>
            <a:r>
              <a:rPr lang="zh-CN" altLang="en-US" dirty="0"/>
              <a:t>会计法是手动设置；</a:t>
            </a:r>
            <a:endParaRPr lang="en-US" altLang="zh-CN" dirty="0"/>
          </a:p>
          <a:p>
            <a:pPr lvl="0"/>
            <a:r>
              <a:rPr lang="zh-CN" altLang="en-US" dirty="0"/>
              <a:t>势能法是自动设置；</a:t>
            </a:r>
            <a:endParaRPr lang="en-US" altLang="zh-CN" dirty="0"/>
          </a:p>
          <a:p>
            <a:pPr lvl="0"/>
            <a:endParaRPr lang="en-US" altLang="zh-CN" dirty="0"/>
          </a:p>
        </p:txBody>
      </p:sp>
      <p:sp>
        <p:nvSpPr>
          <p:cNvPr id="45059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52016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8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27</a:t>
            </a:fld>
            <a:endParaRPr lang="zh-CN" altLang="en-US" sz="1800" dirty="0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01207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22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>
              <a:sym typeface="+mn-ea"/>
            </a:endParaRPr>
          </a:p>
          <a:p>
            <a:pPr lvl="0"/>
            <a:endParaRPr lang="zh-CN" altLang="en-US" dirty="0">
              <a:sym typeface="+mn-ea"/>
            </a:endParaRPr>
          </a:p>
          <a:p>
            <a:pPr lvl="0"/>
            <a:r>
              <a:rPr lang="zh-CN" altLang="en-US" dirty="0"/>
              <a:t>势能函数怎么定义也是一个问题了</a:t>
            </a:r>
          </a:p>
        </p:txBody>
      </p:sp>
      <p:sp>
        <p:nvSpPr>
          <p:cNvPr id="81923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© DB-LAB (2003)</a:t>
            </a:r>
          </a:p>
        </p:txBody>
      </p:sp>
      <p:sp>
        <p:nvSpPr>
          <p:cNvPr id="81924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6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28</a:t>
            </a:fld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970" name="Notes Placeholder 2"/>
              <p:cNvSpPr>
                <a:spLocks noGrp="1"/>
              </p:cNvSpPr>
              <p:nvPr>
                <p:ph type="body"/>
              </p:nvPr>
            </p:nvSpPr>
            <p:spPr/>
            <p:txBody>
              <a:bodyPr wrap="square" lIns="91440" tIns="45720" rIns="91440" bIns="45720" anchor="t"/>
              <a:lstStyle/>
              <a:p>
                <a:pPr lvl="0"/>
                <a:endParaRPr lang="zh-CN" altLang="en-US" dirty="0"/>
              </a:p>
              <a:p>
                <a:pPr lvl="0"/>
                <a:r>
                  <a:rPr lang="zh-CN" altLang="en-US" dirty="0"/>
                  <a:t> 定义域：</a:t>
                </a:r>
                <a:r>
                  <a:rPr lang="zh-CN" altLang="en-US" sz="1200" b="1" strike="noStrike" noProof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数据结构</a:t>
                </a:r>
                <a14:m>
                  <m:oMath xmlns:m="http://schemas.openxmlformats.org/officeDocument/2006/math">
                    <m:r>
                      <a:rPr lang="en-US" altLang="zh-CN" sz="1200" b="1" i="1" strike="noStrike" noProof="1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𝑫</m:t>
                    </m:r>
                    <m:r>
                      <a:rPr lang="en-US" altLang="zh-CN" sz="1200" b="1" i="1" strike="noStrike" baseline="-25000" noProof="1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</m:oMath>
                </a14:m>
                <a:endParaRPr lang="en-US" altLang="zh-CN" dirty="0"/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1200" b="1" i="1" noProof="1" smtClean="0">
                          <a:solidFill>
                            <a:srgbClr val="2F12DE"/>
                          </a:solidFill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𝝓</m:t>
                      </m:r>
                      <m:d>
                        <m:dPr>
                          <m:ctrlPr>
                            <a:rPr lang="en-US" altLang="zh-CN" sz="1200" b="1" i="1" strike="noStrike" noProof="1">
                              <a:solidFill>
                                <a:srgbClr val="2F12DE"/>
                              </a:solidFill>
                              <a:effectLst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en-US" altLang="zh-CN" sz="1200" b="1" i="1" noProof="1">
                              <a:solidFill>
                                <a:srgbClr val="2F12DE"/>
                              </a:solidFill>
                              <a:effectLst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𝑫</m:t>
                          </m:r>
                          <m:r>
                            <a:rPr lang="en-US" altLang="zh-CN" sz="1200" b="1" i="1" baseline="-25000" noProof="1">
                              <a:solidFill>
                                <a:srgbClr val="2F12DE"/>
                              </a:solidFill>
                              <a:effectLst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𝒊</m:t>
                          </m:r>
                        </m:e>
                      </m:d>
                      <m:r>
                        <a:rPr lang="en-US" altLang="zh-CN" sz="1200" b="1" i="1" strike="noStrike" noProof="1">
                          <a:solidFill>
                            <a:srgbClr val="2F12DE"/>
                          </a:solidFill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zh-CN" altLang="en-US" sz="1200" b="1" i="1" noProof="1">
                          <a:solidFill>
                            <a:srgbClr val="2F12DE"/>
                          </a:solidFill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𝝓</m:t>
                      </m:r>
                      <m:d>
                        <m:dPr>
                          <m:ctrlPr>
                            <a:rPr lang="en-US" altLang="zh-CN" sz="1200" b="1" i="1" strike="noStrike" noProof="1">
                              <a:solidFill>
                                <a:srgbClr val="2F12DE"/>
                              </a:solidFill>
                              <a:effectLst/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100" b="1" i="1" noProof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b="1" i="1" noProof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altLang="zh-CN" sz="1100" b="1" i="1" noProof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  <m:r>
                                <a:rPr lang="en-US" altLang="zh-CN" sz="1100" b="1" i="1" noProof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1100" b="1" i="1" noProof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altLang="zh-CN" b="0" i="0" strike="noStrike" noProof="1" smtClean="0">
                          <a:solidFill>
                            <a:srgbClr val="2F12DE"/>
                          </a:solidFill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≥0</m:t>
                      </m:r>
                      <m:r>
                        <a:rPr lang="zh-CN" altLang="en-US" b="0" i="1" strike="noStrike" noProof="1" smtClean="0">
                          <a:solidFill>
                            <a:srgbClr val="2F12DE"/>
                          </a:solidFill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的</m:t>
                      </m:r>
                    </m:oMath>
                  </m:oMathPara>
                </a14:m>
                <a:endParaRPr lang="en-US" altLang="zh-CN" dirty="0"/>
              </a:p>
              <a:p>
                <a:pPr lvl="0"/>
                <a:endParaRPr lang="zh-CN" altLang="en-US" dirty="0"/>
              </a:p>
            </p:txBody>
          </p:sp>
        </mc:Choice>
        <mc:Fallback xmlns="">
          <p:sp>
            <p:nvSpPr>
              <p:cNvPr id="83970" name="Notes Placeholder 2"/>
              <p:cNvSpPr>
                <a:spLocks noGrp="1"/>
              </p:cNvSpPr>
              <p:nvPr>
                <p:ph type="body"/>
              </p:nvPr>
            </p:nvSpPr>
            <p:spPr/>
            <p:txBody>
              <a:bodyPr wrap="square" lIns="91440" tIns="45720" rIns="91440" bIns="45720" anchor="t"/>
              <a:lstStyle/>
              <a:p>
                <a:pPr lvl="0"/>
                <a:endParaRPr lang="zh-CN" altLang="en-US" dirty="0"/>
              </a:p>
              <a:p>
                <a:pPr lvl="0"/>
                <a:r>
                  <a:rPr lang="zh-CN" altLang="en-US" dirty="0"/>
                  <a:t> 定义域：</a:t>
                </a:r>
                <a:r>
                  <a:rPr lang="zh-CN" altLang="en-US" sz="1200" b="1" strike="noStrike" noProof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数据结构</a:t>
                </a:r>
                <a:r>
                  <a:rPr lang="en-US" altLang="zh-CN" sz="1200" b="1" i="0" strike="noStrike" noProof="1">
                    <a:solidFill>
                      <a:srgbClr val="2F12DE"/>
                    </a:solidFill>
                    <a:latin typeface="Cambria Math" panose="020405030504060302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𝑫</a:t>
                </a:r>
                <a:r>
                  <a:rPr lang="en-US" altLang="zh-CN" sz="1200" b="1" i="0" strike="noStrike" baseline="-25000" noProof="1">
                    <a:solidFill>
                      <a:srgbClr val="2F12DE"/>
                    </a:solidFill>
                    <a:latin typeface="Cambria Math" panose="020405030504060302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𝒊</a:t>
                </a:r>
                <a:endParaRPr lang="en-US" altLang="zh-CN" dirty="0"/>
              </a:p>
              <a:p>
                <a:pPr lvl="0"/>
                <a:r>
                  <a:rPr lang="zh-CN" altLang="en-US" sz="1200" b="1" i="0" noProof="1">
                    <a:solidFill>
                      <a:srgbClr val="2F12DE"/>
                    </a:solidFill>
                    <a:effectLst/>
                    <a:latin typeface="Cambria Math" panose="020405030504060302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𝝓</a:t>
                </a:r>
                <a:r>
                  <a:rPr lang="en-US" altLang="zh-CN" sz="1200" b="1" i="0" strike="noStrike" noProof="1">
                    <a:solidFill>
                      <a:srgbClr val="2F12DE"/>
                    </a:solidFill>
                    <a:effectLst/>
                    <a:latin typeface="Cambria Math" panose="020405030504060302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(</a:t>
                </a:r>
                <a:r>
                  <a:rPr lang="en-US" altLang="zh-CN" sz="1200" b="1" i="0" noProof="1">
                    <a:solidFill>
                      <a:srgbClr val="2F12DE"/>
                    </a:solidFill>
                    <a:effectLst/>
                    <a:latin typeface="Cambria Math" panose="020405030504060302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𝑫</a:t>
                </a:r>
                <a:r>
                  <a:rPr lang="en-US" altLang="zh-CN" sz="1200" b="1" i="0" baseline="-25000" noProof="1">
                    <a:solidFill>
                      <a:srgbClr val="2F12DE"/>
                    </a:solidFill>
                    <a:effectLst/>
                    <a:latin typeface="Cambria Math" panose="020405030504060302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𝒊</a:t>
                </a:r>
                <a:r>
                  <a:rPr lang="en-US" altLang="zh-CN" sz="1200" b="1" i="0" strike="noStrike" baseline="-25000" noProof="1">
                    <a:solidFill>
                      <a:srgbClr val="2F12DE"/>
                    </a:solidFill>
                    <a:effectLst/>
                    <a:latin typeface="Cambria Math" panose="020405030504060302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)</a:t>
                </a:r>
                <a:r>
                  <a:rPr lang="en-US" altLang="zh-CN" sz="1200" b="1" i="0" strike="noStrike" noProof="1">
                    <a:solidFill>
                      <a:srgbClr val="2F12DE"/>
                    </a:solidFill>
                    <a:effectLst/>
                    <a:latin typeface="Cambria Math" panose="020405030504060302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−</a:t>
                </a:r>
                <a:r>
                  <a:rPr lang="zh-CN" altLang="en-US" sz="1200" b="1" i="0" noProof="1">
                    <a:solidFill>
                      <a:srgbClr val="2F12DE"/>
                    </a:solidFill>
                    <a:effectLst/>
                    <a:latin typeface="Cambria Math" panose="020405030504060302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𝝓</a:t>
                </a:r>
                <a:r>
                  <a:rPr lang="en-US" altLang="zh-CN" sz="1200" b="1" i="0" strike="noStrike" noProof="1">
                    <a:solidFill>
                      <a:srgbClr val="2F12DE"/>
                    </a:solidFill>
                    <a:effectLst/>
                    <a:latin typeface="Cambria Math" panose="020405030504060302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(</a:t>
                </a:r>
                <a:r>
                  <a:rPr lang="en-US" altLang="zh-CN" sz="1100" b="1" i="0" noProof="1">
                    <a:solidFill>
                      <a:srgbClr val="2F12DE"/>
                    </a:solidFill>
                    <a:latin typeface="Cambria Math" panose="020405030504060302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𝑫_(𝒊−𝟏)</a:t>
                </a:r>
                <a:r>
                  <a:rPr lang="en-US" altLang="zh-CN" sz="1200" b="1" i="0" strike="noStrike" noProof="1">
                    <a:solidFill>
                      <a:srgbClr val="2F12DE"/>
                    </a:solidFill>
                    <a:effectLst/>
                    <a:latin typeface="Cambria Math" panose="020405030504060302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)</a:t>
                </a:r>
                <a:r>
                  <a:rPr lang="en-US" altLang="zh-CN" b="0" i="0" strike="noStrike" noProof="1">
                    <a:solidFill>
                      <a:srgbClr val="2F12DE"/>
                    </a:solidFill>
                    <a:effectLst/>
                    <a:latin typeface="Cambria Math" panose="020405030504060302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≥0</a:t>
                </a:r>
                <a:r>
                  <a:rPr lang="zh-CN" altLang="en-US" b="0" i="0" strike="noStrike" noProof="1">
                    <a:solidFill>
                      <a:srgbClr val="2F12DE"/>
                    </a:solidFill>
                    <a:effectLst/>
                    <a:latin typeface="Cambria Math" panose="020405030504060302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</a:t>
                </a:r>
                <a:endParaRPr lang="en-US" altLang="zh-CN" dirty="0"/>
              </a:p>
              <a:p>
                <a:pPr lvl="0"/>
                <a:endParaRPr lang="zh-CN" altLang="en-US" dirty="0"/>
              </a:p>
            </p:txBody>
          </p:sp>
        </mc:Fallback>
      </mc:AlternateContent>
      <p:sp>
        <p:nvSpPr>
          <p:cNvPr id="83971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© DB-LAB (2003)</a:t>
            </a:r>
          </a:p>
        </p:txBody>
      </p:sp>
      <p:sp>
        <p:nvSpPr>
          <p:cNvPr id="83972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6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29</a:t>
            </a:fld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7106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  <a:p>
            <a:pPr lvl="0"/>
            <a:r>
              <a:rPr lang="en-US" altLang="zh-CN" dirty="0"/>
              <a:t>T</a:t>
            </a:r>
            <a:r>
              <a:rPr lang="zh-CN" altLang="en-US" dirty="0"/>
              <a:t>（</a:t>
            </a:r>
            <a:r>
              <a:rPr lang="en-US" altLang="zh-CN" dirty="0"/>
              <a:t>n</a:t>
            </a:r>
            <a:r>
              <a:rPr lang="zh-CN" altLang="en-US" dirty="0"/>
              <a:t>）</a:t>
            </a:r>
            <a:r>
              <a:rPr lang="en-US" altLang="zh-CN" dirty="0"/>
              <a:t>/n</a:t>
            </a:r>
          </a:p>
          <a:p>
            <a:pPr lvl="0"/>
            <a:r>
              <a:rPr lang="zh-CN" altLang="en-US" dirty="0"/>
              <a:t>摊还分析是和概率没有关系的。。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r>
              <a:rPr lang="zh-CN" altLang="en-US" dirty="0"/>
              <a:t>计算每个月的花费，每天平均</a:t>
            </a:r>
            <a:r>
              <a:rPr lang="en-US" altLang="zh-CN" dirty="0"/>
              <a:t>50</a:t>
            </a:r>
            <a:r>
              <a:rPr lang="zh-CN" altLang="en-US" dirty="0"/>
              <a:t>块钱，突然有一天出去吃了，这个月求平均；摊还分析一个简单例子</a:t>
            </a:r>
          </a:p>
        </p:txBody>
      </p:sp>
      <p:sp>
        <p:nvSpPr>
          <p:cNvPr id="47107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© DB-LAB (2003)</a:t>
            </a:r>
          </a:p>
        </p:txBody>
      </p:sp>
      <p:sp>
        <p:nvSpPr>
          <p:cNvPr id="47108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6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fld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6018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r>
              <a:rPr lang="zh-CN" altLang="en-US" dirty="0"/>
              <a:t>关键是如何设计这个</a:t>
            </a:r>
            <a:r>
              <a:rPr lang="en-US" altLang="zh-CN" dirty="0" err="1"/>
              <a:t>phai</a:t>
            </a:r>
            <a:endParaRPr lang="zh-CN" altLang="en-US" dirty="0"/>
          </a:p>
        </p:txBody>
      </p:sp>
      <p:sp>
        <p:nvSpPr>
          <p:cNvPr id="86019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© DB-LAB (2003)</a:t>
            </a:r>
          </a:p>
        </p:txBody>
      </p:sp>
      <p:sp>
        <p:nvSpPr>
          <p:cNvPr id="86020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6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30</a:t>
            </a:fld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8066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r>
              <a:rPr lang="zh-CN" altLang="en-US" dirty="0"/>
              <a:t>对栈操作，想一下怎么来设计。。。</a:t>
            </a:r>
          </a:p>
        </p:txBody>
      </p:sp>
      <p:sp>
        <p:nvSpPr>
          <p:cNvPr id="88067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© DB-LAB (2003)</a:t>
            </a:r>
          </a:p>
        </p:txBody>
      </p:sp>
      <p:sp>
        <p:nvSpPr>
          <p:cNvPr id="88068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6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31</a:t>
            </a:fld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0114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>
              <a:solidFill>
                <a:srgbClr val="CC3399"/>
              </a:solidFill>
            </a:endParaRPr>
          </a:p>
        </p:txBody>
      </p:sp>
      <p:sp>
        <p:nvSpPr>
          <p:cNvPr id="90115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© DB-LAB (2003)</a:t>
            </a:r>
          </a:p>
        </p:txBody>
      </p:sp>
      <p:sp>
        <p:nvSpPr>
          <p:cNvPr id="90116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6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32</a:t>
            </a:fld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0114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>
              <a:solidFill>
                <a:srgbClr val="CC3399"/>
              </a:solidFill>
            </a:endParaRPr>
          </a:p>
        </p:txBody>
      </p:sp>
      <p:sp>
        <p:nvSpPr>
          <p:cNvPr id="90115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© DB-LAB (2003)</a:t>
            </a:r>
          </a:p>
        </p:txBody>
      </p:sp>
      <p:sp>
        <p:nvSpPr>
          <p:cNvPr id="90116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6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33</a:t>
            </a:fld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0114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r>
              <a:rPr lang="zh-CN" altLang="en-US">
                <a:solidFill>
                  <a:srgbClr val="CC3399"/>
                </a:solidFill>
              </a:rPr>
              <a:t>势能的方法是囊括会计方法的。。。</a:t>
            </a:r>
            <a:endParaRPr lang="zh-CN" altLang="en-US" dirty="0">
              <a:solidFill>
                <a:srgbClr val="CC3399"/>
              </a:solidFill>
            </a:endParaRPr>
          </a:p>
        </p:txBody>
      </p:sp>
      <p:sp>
        <p:nvSpPr>
          <p:cNvPr id="90115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© DB-LAB (2003)</a:t>
            </a:r>
          </a:p>
        </p:txBody>
      </p:sp>
      <p:sp>
        <p:nvSpPr>
          <p:cNvPr id="90116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6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34</a:t>
            </a:fld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0114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>
              <a:solidFill>
                <a:srgbClr val="CC3399"/>
              </a:solidFill>
            </a:endParaRPr>
          </a:p>
        </p:txBody>
      </p:sp>
      <p:sp>
        <p:nvSpPr>
          <p:cNvPr id="90115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© DB-LAB (2003)</a:t>
            </a:r>
          </a:p>
        </p:txBody>
      </p:sp>
      <p:sp>
        <p:nvSpPr>
          <p:cNvPr id="90116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6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35</a:t>
            </a:fld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62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r>
              <a:rPr lang="zh-CN" altLang="en-US" dirty="0">
                <a:sym typeface="+mn-ea"/>
              </a:rPr>
              <a:t>二进制比栈稍微麻烦一点。。。</a:t>
            </a:r>
            <a:endParaRPr lang="en-US" altLang="zh-CN" dirty="0">
              <a:sym typeface="+mn-ea"/>
            </a:endParaRPr>
          </a:p>
          <a:p>
            <a:pPr lvl="0"/>
            <a:endParaRPr lang="en-US" altLang="zh-CN" dirty="0">
              <a:sym typeface="+mn-ea"/>
            </a:endParaRPr>
          </a:p>
          <a:p>
            <a:pPr lvl="0"/>
            <a:r>
              <a:rPr lang="zh-CN" altLang="en-US" dirty="0">
                <a:sym typeface="+mn-ea"/>
              </a:rPr>
              <a:t>计数器中</a:t>
            </a:r>
            <a:r>
              <a:rPr lang="en-US" altLang="zh-CN" dirty="0">
                <a:sym typeface="+mn-ea"/>
              </a:rPr>
              <a:t>0</a:t>
            </a:r>
            <a:r>
              <a:rPr lang="zh-CN" altLang="en-US" dirty="0">
                <a:sym typeface="+mn-ea"/>
              </a:rPr>
              <a:t>的个数不行，所有元素之和应该也行；我的目的是使初始状态</a:t>
            </a:r>
            <a:r>
              <a:rPr lang="en-US" altLang="zh-CN" dirty="0">
                <a:sym typeface="+mn-ea"/>
              </a:rPr>
              <a:t>=0</a:t>
            </a:r>
            <a:r>
              <a:rPr lang="zh-CN" altLang="en-US" dirty="0">
                <a:sym typeface="+mn-ea"/>
              </a:rPr>
              <a:t>；</a:t>
            </a:r>
          </a:p>
        </p:txBody>
      </p:sp>
      <p:sp>
        <p:nvSpPr>
          <p:cNvPr id="92163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© DB-LAB (2003)</a:t>
            </a:r>
          </a:p>
        </p:txBody>
      </p:sp>
      <p:sp>
        <p:nvSpPr>
          <p:cNvPr id="92164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6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36</a:t>
            </a:fld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210" name="Notes Placeholder 2"/>
              <p:cNvSpPr>
                <a:spLocks noGrp="1"/>
              </p:cNvSpPr>
              <p:nvPr>
                <p:ph type="body"/>
              </p:nvPr>
            </p:nvSpPr>
            <p:spPr/>
            <p:txBody>
              <a:bodyPr wrap="square" lIns="91440" tIns="45720" rIns="91440" bIns="45720" anchor="t"/>
              <a:lstStyle/>
              <a:p>
                <a:pPr lvl="0"/>
                <a:r>
                  <a:rPr lang="zh-CN" altLang="en-US" dirty="0"/>
                  <a:t>置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至多有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位；</a:t>
                </a:r>
                <a:endParaRPr lang="en-US" altLang="zh-CN" dirty="0"/>
              </a:p>
              <a:p>
                <a:pPr lvl="0"/>
                <a:r>
                  <a:rPr lang="zh-CN" altLang="en-US" dirty="0">
                    <a:solidFill>
                      <a:srgbClr val="FF0000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1的个数为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i="1" baseline="-30000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r>
                      <a:rPr lang="zh-CN" altLang="en-US" i="1" noProof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𝜙</m:t>
                    </m:r>
                    <m:r>
                      <a:rPr lang="zh-CN" altLang="en-US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zh-CN" i="1" baseline="-30000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0"/>
                <a:endParaRPr lang="zh-CN" altLang="en-US" dirty="0"/>
              </a:p>
            </p:txBody>
          </p:sp>
        </mc:Choice>
        <mc:Fallback xmlns="">
          <p:sp>
            <p:nvSpPr>
              <p:cNvPr id="94210" name="Notes Placeholder 2"/>
              <p:cNvSpPr>
                <a:spLocks noGrp="1"/>
              </p:cNvSpPr>
              <p:nvPr>
                <p:ph type="body"/>
              </p:nvPr>
            </p:nvSpPr>
            <p:spPr/>
            <p:txBody>
              <a:bodyPr wrap="square" lIns="91440" tIns="45720" rIns="91440" bIns="45720" anchor="t"/>
              <a:lstStyle/>
              <a:p>
                <a:pPr lvl="0"/>
                <a:r>
                  <a:rPr lang="zh-CN" altLang="en-US" dirty="0"/>
                  <a:t>置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至多有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位；</a:t>
                </a:r>
                <a:endParaRPr lang="en-US" altLang="zh-CN" dirty="0"/>
              </a:p>
              <a:p>
                <a:pPr lvl="0"/>
                <a:r>
                  <a:rPr lang="zh-CN" altLang="en-US" dirty="0">
                    <a:solidFill>
                      <a:srgbClr val="FF0000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1的个数为</a:t>
                </a:r>
                <a:r>
                  <a:rPr lang="en-US" altLang="zh-CN" i="0" dirty="0">
                    <a:solidFill>
                      <a:srgbClr val="0000FF"/>
                    </a:solidFill>
                    <a:effectLst/>
                    <a:latin typeface="Cambria Math" panose="020405030504060302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𝑏</a:t>
                </a:r>
                <a:r>
                  <a:rPr lang="en-US" altLang="zh-CN" i="0" baseline="-30000" dirty="0">
                    <a:solidFill>
                      <a:srgbClr val="0000FF"/>
                    </a:solidFill>
                    <a:effectLst/>
                    <a:latin typeface="Cambria Math" panose="020405030504060302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𝑖</a:t>
                </a:r>
                <a:r>
                  <a:rPr lang="en-US" altLang="zh-CN" dirty="0"/>
                  <a:t>=</a:t>
                </a:r>
                <a:r>
                  <a:rPr lang="zh-CN" altLang="en-US" i="0" noProof="1">
                    <a:solidFill>
                      <a:srgbClr val="0000FF"/>
                    </a:solidFill>
                    <a:latin typeface="Cambria Math" panose="020405030504060302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𝜙</a:t>
                </a:r>
                <a:r>
                  <a:rPr lang="zh-CN" altLang="en-US" i="0" dirty="0">
                    <a:solidFill>
                      <a:srgbClr val="0000FF"/>
                    </a:solidFill>
                    <a:effectLst/>
                    <a:latin typeface="Cambria Math" panose="020405030504060302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i="0" dirty="0">
                    <a:solidFill>
                      <a:srgbClr val="0000FF"/>
                    </a:solidFill>
                    <a:effectLst/>
                    <a:latin typeface="Cambria Math" panose="020405030504060302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𝐷</a:t>
                </a:r>
                <a:r>
                  <a:rPr lang="en-US" altLang="zh-CN" i="0" baseline="-30000" dirty="0">
                    <a:solidFill>
                      <a:srgbClr val="0000FF"/>
                    </a:solidFill>
                    <a:effectLst/>
                    <a:latin typeface="Cambria Math" panose="020405030504060302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𝑖</a:t>
                </a:r>
                <a:r>
                  <a:rPr lang="en-US" altLang="zh-CN" i="0" dirty="0">
                    <a:solidFill>
                      <a:srgbClr val="0000FF"/>
                    </a:solidFill>
                    <a:effectLst/>
                    <a:latin typeface="Cambria Math" panose="020405030504060302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)</a:t>
                </a:r>
                <a:endParaRPr lang="en-US" altLang="zh-CN" dirty="0"/>
              </a:p>
              <a:p>
                <a:pPr lvl="0"/>
                <a:endParaRPr lang="zh-CN" altLang="en-US" dirty="0"/>
              </a:p>
            </p:txBody>
          </p:sp>
        </mc:Fallback>
      </mc:AlternateContent>
      <p:sp>
        <p:nvSpPr>
          <p:cNvPr id="94211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© DB-LAB (2003)</a:t>
            </a:r>
          </a:p>
        </p:txBody>
      </p:sp>
      <p:sp>
        <p:nvSpPr>
          <p:cNvPr id="94212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6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37</a:t>
            </a:fld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4210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94211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© DB-LAB (2003)</a:t>
            </a:r>
          </a:p>
        </p:txBody>
      </p:sp>
      <p:sp>
        <p:nvSpPr>
          <p:cNvPr id="94212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6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38</a:t>
            </a:fld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258" name="Notes Placeholder 2"/>
              <p:cNvSpPr>
                <a:spLocks noGrp="1"/>
              </p:cNvSpPr>
              <p:nvPr>
                <p:ph type="body"/>
              </p:nvPr>
            </p:nvSpPr>
            <p:spPr/>
            <p:txBody>
              <a:bodyPr wrap="square" lIns="91440" tIns="45720" rIns="91440" bIns="45720" anchor="t"/>
              <a:lstStyle/>
              <a:p>
                <a:pPr lvl="0"/>
                <a:r>
                  <a:rPr lang="zh-CN" altLang="en-US" dirty="0"/>
                  <a:t>分析一下特殊情况，不为零的情况。。。</a:t>
                </a:r>
              </a:p>
              <a:p>
                <a:pPr lvl="0"/>
                <a:endParaRPr lang="zh-CN" altLang="en-US" dirty="0"/>
              </a:p>
              <a:p>
                <a:pPr lvl="0"/>
                <a14:m>
                  <m:oMath xmlns:m="http://schemas.openxmlformats.org/officeDocument/2006/math">
                    <m:r>
                      <a:rPr lang="en-US" altLang="zh-CN" sz="1200" i="1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1200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200" i="1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200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的阶数没有</a:t>
                </a:r>
                <a:r>
                  <a:rPr lang="en-US" altLang="zh-CN" dirty="0"/>
                  <a:t>2n</a:t>
                </a:r>
                <a:r>
                  <a:rPr lang="zh-CN" altLang="en-US" dirty="0"/>
                  <a:t>高。。</a:t>
                </a:r>
              </a:p>
            </p:txBody>
          </p:sp>
        </mc:Choice>
        <mc:Fallback xmlns="">
          <p:sp>
            <p:nvSpPr>
              <p:cNvPr id="96258" name="Notes Placeholder 2"/>
              <p:cNvSpPr>
                <a:spLocks noGrp="1"/>
              </p:cNvSpPr>
              <p:nvPr>
                <p:ph type="body"/>
              </p:nvPr>
            </p:nvSpPr>
            <p:spPr/>
            <p:txBody>
              <a:bodyPr wrap="square" lIns="91440" tIns="45720" rIns="91440" bIns="45720" anchor="t"/>
              <a:lstStyle/>
              <a:p>
                <a:pPr lvl="0"/>
                <a:r>
                  <a:rPr lang="zh-CN" altLang="en-US" dirty="0"/>
                  <a:t>分析一下特殊情况，不为零的情况。。。</a:t>
                </a:r>
              </a:p>
              <a:p>
                <a:pPr lvl="0"/>
                <a:endParaRPr lang="zh-CN" altLang="en-US" dirty="0"/>
              </a:p>
              <a:p>
                <a:pPr lvl="0"/>
                <a:r>
                  <a:rPr lang="en-US" altLang="zh-CN" sz="1200" i="0">
                    <a:solidFill>
                      <a:srgbClr val="2F12DE"/>
                    </a:solidFill>
                    <a:latin typeface="Cambria Math" panose="020405030504060302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−𝑏_𝑛+𝑏_0</a:t>
                </a:r>
                <a:r>
                  <a:rPr lang="zh-CN" altLang="en-US" dirty="0"/>
                  <a:t>的阶数没有</a:t>
                </a:r>
                <a:r>
                  <a:rPr lang="en-US" altLang="zh-CN" dirty="0"/>
                  <a:t>2n</a:t>
                </a:r>
                <a:r>
                  <a:rPr lang="zh-CN" altLang="en-US" dirty="0"/>
                  <a:t>高。。</a:t>
                </a:r>
              </a:p>
            </p:txBody>
          </p:sp>
        </mc:Fallback>
      </mc:AlternateContent>
      <p:sp>
        <p:nvSpPr>
          <p:cNvPr id="96259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© DB-LAB (2003)</a:t>
            </a:r>
          </a:p>
        </p:txBody>
      </p:sp>
      <p:sp>
        <p:nvSpPr>
          <p:cNvPr id="96260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6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39</a:t>
            </a:fld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7106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47107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© DB-LAB (2003)</a:t>
            </a:r>
          </a:p>
        </p:txBody>
      </p:sp>
      <p:sp>
        <p:nvSpPr>
          <p:cNvPr id="47108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6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fld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5058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45059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52016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8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40</a:t>
            </a:fld>
            <a:endParaRPr lang="zh-CN" altLang="en-US" sz="1800" dirty="0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80735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0354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r>
              <a:rPr lang="zh-CN" altLang="en-US" dirty="0"/>
              <a:t>给定一个空集，要求装填因子</a:t>
            </a:r>
            <a:r>
              <a:rPr lang="en-US" altLang="zh-CN" dirty="0"/>
              <a:t>alpha</a:t>
            </a:r>
            <a:r>
              <a:rPr lang="zh-CN" altLang="en-US" dirty="0"/>
              <a:t>（</a:t>
            </a:r>
            <a:r>
              <a:rPr lang="en-US" altLang="zh-CN" dirty="0"/>
              <a:t>T</a:t>
            </a:r>
            <a:r>
              <a:rPr lang="zh-CN" altLang="en-US" dirty="0"/>
              <a:t>）</a:t>
            </a:r>
            <a:r>
              <a:rPr lang="en-US" altLang="zh-CN" dirty="0"/>
              <a:t>&gt;1/2</a:t>
            </a:r>
            <a:r>
              <a:rPr lang="zh-CN" altLang="en-US" dirty="0"/>
              <a:t>，</a:t>
            </a:r>
            <a:endParaRPr lang="en-US" altLang="zh-CN" dirty="0"/>
          </a:p>
          <a:p>
            <a:pPr lvl="0"/>
            <a:r>
              <a:rPr lang="zh-CN" altLang="en-US" dirty="0"/>
              <a:t>动态表的设计一个是插入一个是删除，</a:t>
            </a:r>
            <a:endParaRPr lang="en-US" altLang="zh-CN" dirty="0"/>
          </a:p>
          <a:p>
            <a:pPr lvl="0"/>
            <a:r>
              <a:rPr lang="zh-CN" altLang="en-US" dirty="0"/>
              <a:t>一个元素插入到表（一个空集）中，涉及到表的扩张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r>
              <a:rPr lang="zh-CN" altLang="en-US" dirty="0"/>
              <a:t>一部分：比如</a:t>
            </a:r>
            <a:r>
              <a:rPr lang="en-US" altLang="zh-CN" dirty="0"/>
              <a:t>1/2</a:t>
            </a:r>
            <a:r>
              <a:rPr lang="zh-CN" altLang="en-US" dirty="0"/>
              <a:t>或者</a:t>
            </a:r>
            <a:r>
              <a:rPr lang="en-US" altLang="zh-CN" dirty="0"/>
              <a:t>1/4</a:t>
            </a:r>
          </a:p>
          <a:p>
            <a:pPr lvl="0"/>
            <a:endParaRPr lang="en-US" altLang="zh-CN" dirty="0"/>
          </a:p>
          <a:p>
            <a:pPr lvl="0"/>
            <a:r>
              <a:rPr lang="zh-CN" altLang="en-US" dirty="0"/>
              <a:t>在某些应用程序中，我们无法预见会将多少对象保存在表中。我们为一个表分配了固定的内存空间，随后可能出现空间不足的情况。此时，我们必须重新给表分配更大的内存空间，并将原来表中的数据复制到新的空间中。同样，当表中存在大量的空间剩余时，我们可以给它重新分配更小的内存空间。</a:t>
            </a:r>
          </a:p>
          <a:p>
            <a:pPr lvl="0"/>
            <a:endParaRPr lang="zh-CN" altLang="en-US" dirty="0"/>
          </a:p>
          <a:p>
            <a:pPr lvl="0"/>
            <a:r>
              <a:rPr lang="zh-CN" altLang="en-US"/>
              <a:t>在这里，我们要考虑的一个核心问题是，重新分配多大的空间才是合理的？如果分配的空间过小，会导致我们需要频繁的分配空间，以适应表中数据的增加，这必然会导致时间性能的上升；但如果分配的空间过大，会导致内存空间的浪费。因此我们需要一个好的策略，实现时间复杂度和空间复杂度的平衡。</a:t>
            </a:r>
            <a:endParaRPr lang="zh-CN" altLang="en-US" dirty="0"/>
          </a:p>
        </p:txBody>
      </p:sp>
      <p:sp>
        <p:nvSpPr>
          <p:cNvPr id="100355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© DB-LAB (2003)</a:t>
            </a:r>
          </a:p>
        </p:txBody>
      </p:sp>
      <p:sp>
        <p:nvSpPr>
          <p:cNvPr id="100356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6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41</a:t>
            </a:fld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2402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en-US" altLang="zh-CN" dirty="0">
              <a:solidFill>
                <a:srgbClr val="000066"/>
              </a:solidFill>
              <a:sym typeface="+mn-ea"/>
            </a:endParaRPr>
          </a:p>
        </p:txBody>
      </p:sp>
      <p:sp>
        <p:nvSpPr>
          <p:cNvPr id="102403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© DB-LAB (2003)</a:t>
            </a:r>
          </a:p>
        </p:txBody>
      </p:sp>
      <p:sp>
        <p:nvSpPr>
          <p:cNvPr id="102404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6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42</a:t>
            </a:fld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2402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r>
              <a:rPr lang="zh-CN" altLang="en-US" dirty="0">
                <a:solidFill>
                  <a:srgbClr val="000066"/>
                </a:solidFill>
                <a:sym typeface="+mn-ea"/>
              </a:rPr>
              <a:t>视频，</a:t>
            </a:r>
            <a:r>
              <a:rPr lang="en-US" altLang="zh-CN" dirty="0">
                <a:solidFill>
                  <a:srgbClr val="000066"/>
                </a:solidFill>
                <a:sym typeface="+mn-ea"/>
              </a:rPr>
              <a:t>2023-10-25+08+28+00</a:t>
            </a:r>
          </a:p>
          <a:p>
            <a:pPr lvl="0"/>
            <a:endParaRPr lang="en-US" altLang="zh-CN" dirty="0">
              <a:solidFill>
                <a:srgbClr val="000066"/>
              </a:solidFill>
              <a:sym typeface="+mn-ea"/>
            </a:endParaRPr>
          </a:p>
        </p:txBody>
      </p:sp>
      <p:sp>
        <p:nvSpPr>
          <p:cNvPr id="102403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© DB-LAB (2003)</a:t>
            </a:r>
          </a:p>
        </p:txBody>
      </p:sp>
      <p:sp>
        <p:nvSpPr>
          <p:cNvPr id="102404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6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43</a:t>
            </a:fld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4450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>
              <a:buFont typeface="Wingdings" panose="05000000000000000000" pitchFamily="2" charset="2"/>
              <a:buNone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/>
            <a:endParaRPr lang="zh-CN" altLang="en-US" dirty="0"/>
          </a:p>
        </p:txBody>
      </p:sp>
      <p:sp>
        <p:nvSpPr>
          <p:cNvPr id="104451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© DB-LAB (2003)</a:t>
            </a:r>
          </a:p>
        </p:txBody>
      </p:sp>
      <p:sp>
        <p:nvSpPr>
          <p:cNvPr id="104452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6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44</a:t>
            </a:fld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4450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>
              <a:buFont typeface="Wingdings" panose="05000000000000000000" pitchFamily="2" charset="2"/>
              <a:buNone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/>
            <a:endParaRPr lang="zh-CN" altLang="en-US" dirty="0"/>
          </a:p>
        </p:txBody>
      </p:sp>
      <p:sp>
        <p:nvSpPr>
          <p:cNvPr id="104451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© DB-LAB (2003)</a:t>
            </a:r>
          </a:p>
        </p:txBody>
      </p:sp>
      <p:sp>
        <p:nvSpPr>
          <p:cNvPr id="104452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6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45</a:t>
            </a:fld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6498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>
              <a:solidFill>
                <a:srgbClr val="000066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/>
            <a:r>
              <a:rPr lang="zh-CN" altLang="en-US" dirty="0"/>
              <a:t>先分配一个</a:t>
            </a:r>
            <a:r>
              <a:rPr lang="en-US" altLang="zh-CN" dirty="0" err="1"/>
              <a:t>tableT</a:t>
            </a:r>
            <a:r>
              <a:rPr lang="zh-CN" altLang="en-US" dirty="0"/>
              <a:t>，有一个槽；置大小为</a:t>
            </a:r>
            <a:r>
              <a:rPr lang="en-US" altLang="zh-CN" dirty="0"/>
              <a:t>1</a:t>
            </a:r>
            <a:r>
              <a:rPr lang="zh-CN" altLang="en-US" dirty="0"/>
              <a:t>；</a:t>
            </a:r>
            <a:endParaRPr lang="en-US" altLang="zh-CN" dirty="0"/>
          </a:p>
          <a:p>
            <a:pPr lvl="0"/>
            <a:r>
              <a:rPr lang="zh-CN" altLang="en-US" dirty="0"/>
              <a:t>然后把</a:t>
            </a:r>
            <a:r>
              <a:rPr lang="en-US" altLang="zh-CN" dirty="0"/>
              <a:t>x</a:t>
            </a:r>
            <a:r>
              <a:rPr lang="zh-CN" altLang="en-US" dirty="0"/>
              <a:t>插入进去新表中；</a:t>
            </a:r>
            <a:endParaRPr lang="en-US" altLang="zh-CN" dirty="0"/>
          </a:p>
          <a:p>
            <a:pPr lvl="0"/>
            <a:r>
              <a:rPr lang="zh-CN" altLang="en-US" dirty="0"/>
              <a:t>当前满表了，分配</a:t>
            </a:r>
            <a:r>
              <a:rPr lang="en-US" altLang="zh-CN" dirty="0"/>
              <a:t>2</a:t>
            </a:r>
            <a:r>
              <a:rPr lang="zh-CN" altLang="en-US" dirty="0"/>
              <a:t>个</a:t>
            </a:r>
            <a:r>
              <a:rPr lang="en-US" altLang="zh-CN" dirty="0"/>
              <a:t>size</a:t>
            </a:r>
            <a:r>
              <a:rPr lang="zh-CN" altLang="en-US" dirty="0"/>
              <a:t>的新表覆盖当前的</a:t>
            </a:r>
            <a:r>
              <a:rPr lang="en-US" altLang="zh-CN" dirty="0"/>
              <a:t>table</a:t>
            </a:r>
            <a:r>
              <a:rPr lang="zh-CN" altLang="en-US" dirty="0"/>
              <a:t>，。。。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r>
              <a:rPr lang="en-US" altLang="zh-CN" dirty="0"/>
              <a:t>Table</a:t>
            </a:r>
            <a:r>
              <a:rPr lang="zh-CN" altLang="en-US" dirty="0"/>
              <a:t>（</a:t>
            </a:r>
            <a:r>
              <a:rPr lang="en-US" altLang="zh-CN" dirty="0"/>
              <a:t>t</a:t>
            </a:r>
            <a:r>
              <a:rPr lang="zh-CN" altLang="en-US" dirty="0"/>
              <a:t>）实际上是一个指针，指向那个位置。。。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r>
              <a:rPr lang="zh-CN" altLang="en-US" dirty="0"/>
              <a:t>这是伪代码，</a:t>
            </a:r>
            <a:endParaRPr lang="en-US" altLang="zh-CN" dirty="0"/>
          </a:p>
          <a:p>
            <a:pPr lvl="0"/>
            <a:r>
              <a:rPr lang="zh-CN" altLang="en-US" dirty="0"/>
              <a:t>如果分析他的复杂度，用粗略的方法来分析。。。</a:t>
            </a:r>
          </a:p>
        </p:txBody>
      </p:sp>
      <p:sp>
        <p:nvSpPr>
          <p:cNvPr id="106499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© DB-LAB (2003)</a:t>
            </a:r>
          </a:p>
        </p:txBody>
      </p:sp>
      <p:sp>
        <p:nvSpPr>
          <p:cNvPr id="106500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6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46</a:t>
            </a:fld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8546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dirty="0">
                <a:sym typeface="+mn-ea"/>
              </a:rPr>
              <a:t>2^j</a:t>
            </a:r>
            <a:r>
              <a:rPr lang="zh-CN" altLang="en-US" dirty="0">
                <a:sym typeface="+mn-ea"/>
              </a:rPr>
              <a:t>是上一步的</a:t>
            </a:r>
            <a:r>
              <a:rPr lang="en-US" altLang="zh-CN" dirty="0">
                <a:sym typeface="+mn-ea"/>
              </a:rPr>
              <a:t>size</a:t>
            </a:r>
            <a:r>
              <a:rPr lang="zh-CN" altLang="en-US" dirty="0">
                <a:sym typeface="+mn-ea"/>
              </a:rPr>
              <a:t>，</a:t>
            </a:r>
            <a:endParaRPr lang="en-US" altLang="zh-CN" dirty="0">
              <a:sym typeface="+mn-ea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zh-CN" dirty="0">
              <a:sym typeface="+mn-ea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dirty="0">
                <a:sym typeface="+mn-ea"/>
              </a:rPr>
              <a:t>聚集法，</a:t>
            </a:r>
            <a:r>
              <a:rPr lang="en-US" altLang="zh-CN" dirty="0">
                <a:sym typeface="+mn-ea"/>
              </a:rPr>
              <a:t>T</a:t>
            </a:r>
            <a:r>
              <a:rPr lang="zh-CN" altLang="en-US" dirty="0">
                <a:sym typeface="+mn-ea"/>
              </a:rPr>
              <a:t>（</a:t>
            </a:r>
            <a:r>
              <a:rPr lang="en-US" altLang="zh-CN" dirty="0">
                <a:sym typeface="+mn-ea"/>
              </a:rPr>
              <a:t>n</a:t>
            </a:r>
            <a:r>
              <a:rPr lang="zh-CN" altLang="en-US" dirty="0">
                <a:sym typeface="+mn-ea"/>
              </a:rPr>
              <a:t>）</a:t>
            </a:r>
            <a:r>
              <a:rPr lang="en-US" altLang="zh-CN" dirty="0">
                <a:sym typeface="+mn-ea"/>
              </a:rPr>
              <a:t>/n</a:t>
            </a:r>
            <a:r>
              <a:rPr lang="zh-CN" altLang="en-US" dirty="0">
                <a:sym typeface="+mn-ea"/>
              </a:rPr>
              <a:t>，</a:t>
            </a:r>
            <a:endParaRPr lang="en-US" altLang="zh-CN" dirty="0">
              <a:sym typeface="+mn-ea"/>
            </a:endParaRPr>
          </a:p>
        </p:txBody>
      </p:sp>
      <p:sp>
        <p:nvSpPr>
          <p:cNvPr id="108547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© DB-LAB (2003)</a:t>
            </a:r>
          </a:p>
        </p:txBody>
      </p:sp>
      <p:sp>
        <p:nvSpPr>
          <p:cNvPr id="108548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6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47</a:t>
            </a:fld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0594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r>
              <a:rPr lang="zh-CN" altLang="en-US" dirty="0"/>
              <a:t>会计法，想怎么分配摊还代价，某些摊还代价为</a:t>
            </a:r>
            <a:r>
              <a:rPr lang="en-US" altLang="zh-CN" dirty="0"/>
              <a:t>0</a:t>
            </a:r>
            <a:r>
              <a:rPr lang="zh-CN" altLang="en-US" dirty="0"/>
              <a:t>，某些状态不为</a:t>
            </a:r>
            <a:r>
              <a:rPr lang="en-US" altLang="zh-CN" dirty="0"/>
              <a:t>0</a:t>
            </a:r>
            <a:r>
              <a:rPr lang="zh-CN" altLang="en-US" dirty="0"/>
              <a:t>；</a:t>
            </a:r>
            <a:endParaRPr lang="en-US" altLang="zh-CN" dirty="0"/>
          </a:p>
          <a:p>
            <a:pPr lvl="0"/>
            <a:r>
              <a:rPr lang="zh-CN" altLang="en-US" dirty="0"/>
              <a:t>为</a:t>
            </a:r>
            <a:r>
              <a:rPr lang="en-US" altLang="zh-CN" dirty="0"/>
              <a:t>0</a:t>
            </a:r>
            <a:r>
              <a:rPr lang="zh-CN" altLang="en-US" dirty="0"/>
              <a:t>：扩张之后，</a:t>
            </a:r>
            <a:r>
              <a:rPr lang="en-US" altLang="zh-CN" dirty="0"/>
              <a:t>copy</a:t>
            </a:r>
            <a:r>
              <a:rPr lang="zh-CN" altLang="en-US" dirty="0"/>
              <a:t>下来的势能为</a:t>
            </a:r>
            <a:r>
              <a:rPr lang="en-US" altLang="zh-CN" dirty="0"/>
              <a:t>0</a:t>
            </a:r>
            <a:r>
              <a:rPr lang="zh-CN" altLang="en-US" dirty="0"/>
              <a:t>；当表满的时候，每个都有</a:t>
            </a:r>
            <a:r>
              <a:rPr lang="en-US" altLang="zh-CN" dirty="0"/>
              <a:t>1</a:t>
            </a:r>
            <a:r>
              <a:rPr lang="zh-CN" altLang="en-US" dirty="0"/>
              <a:t>的存款，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r>
              <a:rPr lang="zh-CN" altLang="en-US" dirty="0"/>
              <a:t>插入，至少有</a:t>
            </a:r>
            <a:r>
              <a:rPr lang="en-US" altLang="zh-CN" dirty="0"/>
              <a:t>1</a:t>
            </a:r>
            <a:r>
              <a:rPr lang="zh-CN" altLang="en-US" dirty="0"/>
              <a:t>个是自身代价，</a:t>
            </a:r>
            <a:r>
              <a:rPr lang="en-US" altLang="zh-CN" dirty="0"/>
              <a:t>1</a:t>
            </a:r>
            <a:r>
              <a:rPr lang="zh-CN" altLang="en-US" dirty="0"/>
              <a:t>个是存款，</a:t>
            </a:r>
            <a:r>
              <a:rPr lang="en-US" altLang="zh-CN" dirty="0"/>
              <a:t>1</a:t>
            </a:r>
            <a:r>
              <a:rPr lang="zh-CN" altLang="en-US" dirty="0"/>
              <a:t>个支援前面的槽</a:t>
            </a:r>
          </a:p>
        </p:txBody>
      </p:sp>
      <p:sp>
        <p:nvSpPr>
          <p:cNvPr id="110595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© DB-LAB (2003)</a:t>
            </a:r>
          </a:p>
        </p:txBody>
      </p:sp>
      <p:sp>
        <p:nvSpPr>
          <p:cNvPr id="110596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6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48</a:t>
            </a:fld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最开始的时候分配的摊还代价为</a:t>
            </a:r>
            <a:r>
              <a:rPr lang="en-US" altLang="zh-CN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；</a:t>
            </a:r>
            <a:endParaRPr lang="en-US" altLang="zh-CN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后面都为</a:t>
            </a:r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；</a:t>
            </a:r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5058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45059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52016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8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5</a:t>
            </a:fld>
            <a:endParaRPr lang="zh-CN" altLang="en-US" sz="1800" dirty="0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88447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2642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>
              <a:sym typeface="+mn-ea"/>
            </a:endParaRPr>
          </a:p>
          <a:p>
            <a:pPr lvl="0"/>
            <a:r>
              <a:rPr lang="en-US" altLang="zh-CN" dirty="0"/>
              <a:t>Copy</a:t>
            </a:r>
            <a:r>
              <a:rPr lang="zh-CN" altLang="en-US" dirty="0"/>
              <a:t>下来的时候，势能应该为</a:t>
            </a:r>
            <a:r>
              <a:rPr lang="en-US" altLang="zh-CN" dirty="0"/>
              <a:t>0</a:t>
            </a:r>
            <a:r>
              <a:rPr lang="zh-CN" altLang="en-US" dirty="0"/>
              <a:t>；</a:t>
            </a:r>
            <a:endParaRPr lang="en-US" altLang="zh-CN" dirty="0"/>
          </a:p>
          <a:p>
            <a:pPr lvl="0"/>
            <a:r>
              <a:rPr lang="zh-CN" altLang="en-US" dirty="0"/>
              <a:t>当表满的时候，势能应该是最大的</a:t>
            </a:r>
            <a:endParaRPr lang="en-US" altLang="zh-CN" dirty="0"/>
          </a:p>
          <a:p>
            <a:pPr lvl="0"/>
            <a:r>
              <a:rPr lang="zh-CN" altLang="en-US" dirty="0"/>
              <a:t>会计法是这样做的，势能法应该也这么做。。。</a:t>
            </a:r>
          </a:p>
          <a:p>
            <a:pPr lvl="0"/>
            <a:endParaRPr lang="zh-CN" altLang="en-US" dirty="0"/>
          </a:p>
        </p:txBody>
      </p:sp>
      <p:sp>
        <p:nvSpPr>
          <p:cNvPr id="112643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© DB-LAB (2003)</a:t>
            </a:r>
          </a:p>
        </p:txBody>
      </p:sp>
      <p:sp>
        <p:nvSpPr>
          <p:cNvPr id="112644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6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51</a:t>
            </a:fld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2642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>
              <a:sym typeface="+mn-ea"/>
            </a:endParaRPr>
          </a:p>
          <a:p>
            <a:pPr lvl="0"/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112643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© DB-LAB (2003)</a:t>
            </a:r>
          </a:p>
        </p:txBody>
      </p:sp>
      <p:sp>
        <p:nvSpPr>
          <p:cNvPr id="112644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6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52</a:t>
            </a:fld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2642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>
              <a:sym typeface="+mn-ea"/>
            </a:endParaRPr>
          </a:p>
          <a:p>
            <a:pPr lvl="0"/>
            <a:r>
              <a:rPr lang="zh-CN" altLang="en-US" dirty="0"/>
              <a:t>某些状态势能为</a:t>
            </a:r>
            <a:r>
              <a:rPr lang="en-US" altLang="zh-CN" dirty="0"/>
              <a:t>0</a:t>
            </a:r>
            <a:r>
              <a:rPr lang="zh-CN" altLang="en-US" dirty="0"/>
              <a:t>；某些为最大；</a:t>
            </a:r>
            <a:endParaRPr lang="en-US" altLang="zh-CN" dirty="0"/>
          </a:p>
          <a:p>
            <a:pPr lvl="0"/>
            <a:r>
              <a:rPr lang="zh-CN" altLang="en-US" dirty="0"/>
              <a:t>中间状态要</a:t>
            </a:r>
            <a:r>
              <a:rPr lang="en-US" altLang="zh-CN" dirty="0"/>
              <a:t>&gt;=0;</a:t>
            </a: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112643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© DB-LAB (2003)</a:t>
            </a:r>
          </a:p>
        </p:txBody>
      </p:sp>
      <p:sp>
        <p:nvSpPr>
          <p:cNvPr id="112644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6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53</a:t>
            </a:fld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64255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2402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r>
              <a:rPr lang="zh-CN" altLang="en-US" dirty="0">
                <a:solidFill>
                  <a:srgbClr val="000066"/>
                </a:solidFill>
                <a:sym typeface="+mn-ea"/>
              </a:rPr>
              <a:t>丰满度：自由度</a:t>
            </a:r>
            <a:endParaRPr lang="en-US" altLang="zh-CN" dirty="0">
              <a:solidFill>
                <a:srgbClr val="000066"/>
              </a:solidFill>
              <a:sym typeface="+mn-ea"/>
            </a:endParaRPr>
          </a:p>
          <a:p>
            <a:pPr lvl="0"/>
            <a:r>
              <a:rPr lang="zh-CN" altLang="en-US" dirty="0">
                <a:solidFill>
                  <a:srgbClr val="000066"/>
                </a:solidFill>
                <a:sym typeface="+mn-ea"/>
              </a:rPr>
              <a:t>线性的，</a:t>
            </a:r>
            <a:r>
              <a:rPr lang="en-US" altLang="zh-CN" dirty="0">
                <a:solidFill>
                  <a:srgbClr val="000066"/>
                </a:solidFill>
                <a:sym typeface="+mn-ea"/>
              </a:rPr>
              <a:t>O</a:t>
            </a:r>
            <a:r>
              <a:rPr lang="zh-CN" altLang="en-US" dirty="0">
                <a:solidFill>
                  <a:srgbClr val="000066"/>
                </a:solidFill>
                <a:sym typeface="+mn-ea"/>
              </a:rPr>
              <a:t>（</a:t>
            </a:r>
            <a:r>
              <a:rPr lang="en-US" altLang="zh-CN" dirty="0">
                <a:solidFill>
                  <a:srgbClr val="000066"/>
                </a:solidFill>
                <a:sym typeface="+mn-ea"/>
              </a:rPr>
              <a:t>3n</a:t>
            </a:r>
            <a:r>
              <a:rPr lang="zh-CN" altLang="en-US" dirty="0">
                <a:solidFill>
                  <a:srgbClr val="000066"/>
                </a:solidFill>
                <a:sym typeface="+mn-ea"/>
              </a:rPr>
              <a:t>）的</a:t>
            </a:r>
            <a:endParaRPr lang="en-US" altLang="zh-CN" dirty="0">
              <a:solidFill>
                <a:srgbClr val="000066"/>
              </a:solidFill>
              <a:sym typeface="+mn-ea"/>
            </a:endParaRPr>
          </a:p>
        </p:txBody>
      </p:sp>
      <p:sp>
        <p:nvSpPr>
          <p:cNvPr id="102403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© DB-LAB (2003)</a:t>
            </a:r>
          </a:p>
        </p:txBody>
      </p:sp>
      <p:sp>
        <p:nvSpPr>
          <p:cNvPr id="102404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6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54</a:t>
            </a:fld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4450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>
              <a:buFont typeface="Wingdings" panose="05000000000000000000" pitchFamily="2" charset="2"/>
              <a:buNone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/>
            <a:endParaRPr lang="zh-CN" altLang="en-US" dirty="0"/>
          </a:p>
        </p:txBody>
      </p:sp>
      <p:sp>
        <p:nvSpPr>
          <p:cNvPr id="104451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© DB-LAB (2003)</a:t>
            </a:r>
          </a:p>
        </p:txBody>
      </p:sp>
      <p:sp>
        <p:nvSpPr>
          <p:cNvPr id="104452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6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55</a:t>
            </a:fld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6738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>
              <a:solidFill>
                <a:srgbClr val="000066"/>
              </a:solidFill>
              <a:sym typeface="+mn-ea"/>
            </a:endParaRPr>
          </a:p>
          <a:p>
            <a:pPr lvl="0"/>
            <a:r>
              <a:rPr lang="zh-CN" altLang="en-US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后面内容请同学们自学。。。</a:t>
            </a:r>
          </a:p>
          <a:p>
            <a:pPr lvl="0"/>
            <a:endParaRPr lang="zh-CN" altLang="en-US" dirty="0">
              <a:solidFill>
                <a:srgbClr val="000066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/>
            <a:endParaRPr lang="zh-CN" altLang="en-US" dirty="0"/>
          </a:p>
        </p:txBody>
      </p:sp>
      <p:sp>
        <p:nvSpPr>
          <p:cNvPr id="116739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© DB-LAB (2003)</a:t>
            </a:r>
          </a:p>
        </p:txBody>
      </p:sp>
      <p:sp>
        <p:nvSpPr>
          <p:cNvPr id="116740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6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56</a:t>
            </a:fld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6738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r>
              <a:rPr lang="zh-CN" altLang="en-US" dirty="0">
                <a:solidFill>
                  <a:srgbClr val="000066"/>
                </a:solidFill>
                <a:sym typeface="+mn-ea"/>
              </a:rPr>
              <a:t>这种情况，一直会发生表的扩张和收缩。。。</a:t>
            </a:r>
            <a:endParaRPr lang="en-US" altLang="zh-CN" dirty="0">
              <a:solidFill>
                <a:srgbClr val="000066"/>
              </a:solidFill>
              <a:sym typeface="+mn-ea"/>
            </a:endParaRPr>
          </a:p>
          <a:p>
            <a:pPr lvl="0"/>
            <a:endParaRPr lang="zh-CN" altLang="en-US" dirty="0">
              <a:solidFill>
                <a:srgbClr val="000066"/>
              </a:solidFill>
              <a:sym typeface="+mn-ea"/>
            </a:endParaRPr>
          </a:p>
          <a:p>
            <a:pPr lvl="0"/>
            <a:r>
              <a:rPr lang="zh-CN" altLang="en-US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当前序列的长度就是</a:t>
            </a:r>
            <a:r>
              <a:rPr lang="en-US" altLang="zh-CN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n/2</a:t>
            </a:r>
            <a:r>
              <a:rPr lang="zh-CN" altLang="en-US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，因为它是从空集扩张过来的。。。</a:t>
            </a:r>
            <a:endParaRPr lang="en-US" altLang="zh-CN" dirty="0">
              <a:solidFill>
                <a:srgbClr val="000066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  <a:p>
            <a:pPr lvl="0"/>
            <a:r>
              <a:rPr lang="zh-CN" altLang="en-US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每隔</a:t>
            </a:r>
            <a:r>
              <a:rPr lang="en-US" altLang="zh-CN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步就要扩张一次，每隔</a:t>
            </a:r>
            <a:r>
              <a:rPr lang="en-US" altLang="zh-CN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步就要收缩一次。。。代价太高</a:t>
            </a:r>
            <a:endParaRPr lang="en-US" altLang="zh-CN" dirty="0">
              <a:solidFill>
                <a:srgbClr val="000066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  <a:p>
            <a:pPr lvl="0"/>
            <a:endParaRPr lang="en-US" altLang="zh-CN" dirty="0">
              <a:solidFill>
                <a:srgbClr val="000066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  <a:p>
            <a:pPr lvl="0"/>
            <a:r>
              <a:rPr lang="zh-CN" altLang="en-US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允许小于</a:t>
            </a:r>
            <a:r>
              <a:rPr lang="en-US" altLang="zh-CN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1/2</a:t>
            </a:r>
            <a:r>
              <a:rPr lang="zh-CN" altLang="en-US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，</a:t>
            </a:r>
          </a:p>
          <a:p>
            <a:pPr lvl="0"/>
            <a:endParaRPr lang="zh-CN" altLang="en-US" dirty="0">
              <a:solidFill>
                <a:srgbClr val="000066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/>
            <a:endParaRPr lang="zh-CN" altLang="en-US" dirty="0"/>
          </a:p>
        </p:txBody>
      </p:sp>
      <p:sp>
        <p:nvSpPr>
          <p:cNvPr id="116739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© DB-LAB (2003)</a:t>
            </a:r>
          </a:p>
        </p:txBody>
      </p:sp>
      <p:sp>
        <p:nvSpPr>
          <p:cNvPr id="116740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6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57</a:t>
            </a:fld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6738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>
              <a:solidFill>
                <a:srgbClr val="000066"/>
              </a:solidFill>
              <a:sym typeface="+mn-ea"/>
            </a:endParaRPr>
          </a:p>
          <a:p>
            <a:pPr lvl="0"/>
            <a:endParaRPr lang="zh-CN" altLang="en-US" dirty="0">
              <a:solidFill>
                <a:srgbClr val="000066"/>
              </a:solidFill>
              <a:latin typeface="Times New Roman" panose="02020603050405020304" pitchFamily="18" charset="0"/>
              <a:ea typeface="宋体" panose="02010600030101010101" pitchFamily="2" charset="-122"/>
              <a:sym typeface="+mn-ea"/>
            </a:endParaRPr>
          </a:p>
          <a:p>
            <a:pPr lvl="0"/>
            <a:r>
              <a:rPr lang="zh-CN" altLang="en-US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采用这样的策略。。。</a:t>
            </a:r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当</a:t>
            </a:r>
            <a:r>
              <a:rPr lang="zh-CN" altLang="en-US" sz="12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向满的表</a:t>
            </a:r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中插入一项时。。</a:t>
            </a:r>
            <a:endParaRPr lang="zh-CN" altLang="en-US" dirty="0">
              <a:solidFill>
                <a:srgbClr val="000066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/>
            <a:r>
              <a:rPr lang="zh-CN" altLang="en-US" dirty="0"/>
              <a:t>好处是仍然有</a:t>
            </a:r>
            <a:r>
              <a:rPr lang="en-US" altLang="zh-CN" dirty="0"/>
              <a:t>1/2</a:t>
            </a:r>
            <a:r>
              <a:rPr lang="zh-CN" altLang="en-US" dirty="0"/>
              <a:t>的空间，让你插入数据。。。</a:t>
            </a:r>
          </a:p>
        </p:txBody>
      </p:sp>
      <p:sp>
        <p:nvSpPr>
          <p:cNvPr id="116739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© DB-LAB (2003)</a:t>
            </a:r>
          </a:p>
        </p:txBody>
      </p:sp>
      <p:sp>
        <p:nvSpPr>
          <p:cNvPr id="116740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6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58</a:t>
            </a:fld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8786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en-US" altLang="zh-CN" dirty="0">
              <a:solidFill>
                <a:srgbClr val="FF0000"/>
              </a:solidFill>
              <a:sym typeface="+mn-ea"/>
            </a:endParaRPr>
          </a:p>
          <a:p>
            <a:pPr lvl="0"/>
            <a:endParaRPr lang="en-US" altLang="zh-CN" dirty="0"/>
          </a:p>
        </p:txBody>
      </p:sp>
      <p:sp>
        <p:nvSpPr>
          <p:cNvPr id="118787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© DB-LAB (2003)</a:t>
            </a:r>
          </a:p>
        </p:txBody>
      </p:sp>
      <p:sp>
        <p:nvSpPr>
          <p:cNvPr id="118788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6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59</a:t>
            </a:fld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3250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algn="just"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000066"/>
                </a:solidFill>
              </a:rPr>
              <a:t>聚集法，就是所有的代价求和，</a:t>
            </a:r>
            <a:endParaRPr lang="en-US" altLang="zh-CN" dirty="0">
              <a:solidFill>
                <a:srgbClr val="000066"/>
              </a:solidFill>
            </a:endParaRPr>
          </a:p>
          <a:p>
            <a:pPr algn="just"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000066"/>
                </a:solidFill>
              </a:rPr>
              <a:t>聚集法的思想是：平均化所有的操作，不管你多复杂，假设所有操作的代价都是一样的，平摊一下。。。</a:t>
            </a:r>
            <a:endParaRPr lang="en-US" altLang="zh-CN" dirty="0">
              <a:solidFill>
                <a:srgbClr val="000066"/>
              </a:solidFill>
            </a:endParaRPr>
          </a:p>
          <a:p>
            <a:pPr algn="just">
              <a:buFont typeface="Wingdings" panose="05000000000000000000" pitchFamily="2" charset="2"/>
              <a:buNone/>
            </a:pPr>
            <a:endParaRPr lang="en-US" altLang="zh-CN" dirty="0">
              <a:solidFill>
                <a:srgbClr val="000066"/>
              </a:solidFill>
            </a:endParaRP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0066"/>
                </a:solidFill>
              </a:rPr>
              <a:t>2023-10-18+08+28</a:t>
            </a:r>
            <a:r>
              <a:rPr lang="zh-CN" altLang="en-US" dirty="0">
                <a:solidFill>
                  <a:srgbClr val="000066"/>
                </a:solidFill>
              </a:rPr>
              <a:t>视频</a:t>
            </a:r>
          </a:p>
        </p:txBody>
      </p:sp>
      <p:sp>
        <p:nvSpPr>
          <p:cNvPr id="53251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© DB-LAB (2003)</a:t>
            </a:r>
          </a:p>
        </p:txBody>
      </p:sp>
      <p:sp>
        <p:nvSpPr>
          <p:cNvPr id="53252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6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fld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8786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en-US" altLang="zh-CN" dirty="0">
              <a:solidFill>
                <a:srgbClr val="FF0000"/>
              </a:solidFill>
              <a:sym typeface="+mn-ea"/>
            </a:endParaRPr>
          </a:p>
          <a:p>
            <a:pPr lvl="0"/>
            <a:endParaRPr lang="en-US" altLang="zh-CN" dirty="0"/>
          </a:p>
        </p:txBody>
      </p:sp>
      <p:sp>
        <p:nvSpPr>
          <p:cNvPr id="118787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© DB-LAB (2003)</a:t>
            </a:r>
          </a:p>
        </p:txBody>
      </p:sp>
      <p:sp>
        <p:nvSpPr>
          <p:cNvPr id="118788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6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60</a:t>
            </a:fld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8786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en-US" altLang="zh-CN" dirty="0">
              <a:solidFill>
                <a:srgbClr val="FF0000"/>
              </a:solidFill>
              <a:sym typeface="+mn-ea"/>
            </a:endParaRPr>
          </a:p>
          <a:p>
            <a:pPr lvl="0"/>
            <a:endParaRPr lang="en-US" altLang="zh-CN" dirty="0"/>
          </a:p>
        </p:txBody>
      </p:sp>
      <p:sp>
        <p:nvSpPr>
          <p:cNvPr id="118787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© DB-LAB (2003)</a:t>
            </a:r>
          </a:p>
        </p:txBody>
      </p:sp>
      <p:sp>
        <p:nvSpPr>
          <p:cNvPr id="118788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6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61</a:t>
            </a:fld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8786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en-US" altLang="zh-CN" dirty="0">
              <a:solidFill>
                <a:srgbClr val="FF0000"/>
              </a:solidFill>
              <a:sym typeface="+mn-ea"/>
            </a:endParaRPr>
          </a:p>
          <a:p>
            <a:pPr lvl="0"/>
            <a:endParaRPr lang="en-US" altLang="zh-CN" dirty="0"/>
          </a:p>
        </p:txBody>
      </p:sp>
      <p:sp>
        <p:nvSpPr>
          <p:cNvPr id="118787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© DB-LAB (2003)</a:t>
            </a:r>
          </a:p>
        </p:txBody>
      </p:sp>
      <p:sp>
        <p:nvSpPr>
          <p:cNvPr id="118788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6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62</a:t>
            </a:fld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8786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en-US" altLang="zh-CN" dirty="0">
              <a:solidFill>
                <a:srgbClr val="FF0000"/>
              </a:solidFill>
              <a:sym typeface="+mn-ea"/>
            </a:endParaRPr>
          </a:p>
          <a:p>
            <a:pPr lvl="0"/>
            <a:endParaRPr lang="en-US" altLang="zh-CN" dirty="0"/>
          </a:p>
        </p:txBody>
      </p:sp>
      <p:sp>
        <p:nvSpPr>
          <p:cNvPr id="118787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© DB-LAB (2003)</a:t>
            </a:r>
          </a:p>
        </p:txBody>
      </p:sp>
      <p:sp>
        <p:nvSpPr>
          <p:cNvPr id="118788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6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63</a:t>
            </a:fld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244482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8786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en-US" altLang="zh-CN" dirty="0">
              <a:solidFill>
                <a:srgbClr val="FF0000"/>
              </a:solidFill>
              <a:sym typeface="+mn-ea"/>
            </a:endParaRPr>
          </a:p>
          <a:p>
            <a:pPr lvl="0"/>
            <a:endParaRPr lang="en-US" altLang="zh-CN" dirty="0"/>
          </a:p>
        </p:txBody>
      </p:sp>
      <p:sp>
        <p:nvSpPr>
          <p:cNvPr id="118787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© DB-LAB (2003)</a:t>
            </a:r>
          </a:p>
        </p:txBody>
      </p:sp>
      <p:sp>
        <p:nvSpPr>
          <p:cNvPr id="118788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6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64</a:t>
            </a:fld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91451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8786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en-US" altLang="zh-CN" dirty="0">
              <a:solidFill>
                <a:srgbClr val="FF0000"/>
              </a:solidFill>
              <a:sym typeface="+mn-ea"/>
            </a:endParaRPr>
          </a:p>
          <a:p>
            <a:pPr lvl="0"/>
            <a:endParaRPr lang="en-US" altLang="zh-CN" dirty="0"/>
          </a:p>
        </p:txBody>
      </p:sp>
      <p:sp>
        <p:nvSpPr>
          <p:cNvPr id="118787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© DB-LAB (2003)</a:t>
            </a:r>
          </a:p>
        </p:txBody>
      </p:sp>
      <p:sp>
        <p:nvSpPr>
          <p:cNvPr id="118788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6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65</a:t>
            </a:fld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306399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8786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en-US" altLang="zh-CN" dirty="0">
              <a:solidFill>
                <a:srgbClr val="FF0000"/>
              </a:solidFill>
              <a:sym typeface="+mn-ea"/>
            </a:endParaRPr>
          </a:p>
          <a:p>
            <a:pPr lvl="0"/>
            <a:endParaRPr lang="en-US" altLang="zh-CN" dirty="0"/>
          </a:p>
        </p:txBody>
      </p:sp>
      <p:sp>
        <p:nvSpPr>
          <p:cNvPr id="118787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© DB-LAB (2003)</a:t>
            </a:r>
          </a:p>
        </p:txBody>
      </p:sp>
      <p:sp>
        <p:nvSpPr>
          <p:cNvPr id="118788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6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66</a:t>
            </a:fld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2812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5298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r>
              <a:rPr lang="zh-CN" altLang="en-US" dirty="0"/>
              <a:t>给了一个例子，栈操作</a:t>
            </a:r>
          </a:p>
        </p:txBody>
      </p:sp>
      <p:sp>
        <p:nvSpPr>
          <p:cNvPr id="55299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© DB-LAB (2003)</a:t>
            </a:r>
          </a:p>
        </p:txBody>
      </p:sp>
      <p:sp>
        <p:nvSpPr>
          <p:cNvPr id="55300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6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fld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7346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r>
              <a:rPr lang="zh-CN" altLang="en-US" dirty="0"/>
              <a:t>假设有个新的栈操作，取</a:t>
            </a:r>
            <a:r>
              <a:rPr lang="en-US" altLang="zh-CN" dirty="0"/>
              <a:t>k</a:t>
            </a:r>
            <a:r>
              <a:rPr lang="zh-CN" altLang="en-US"/>
              <a:t>个</a:t>
            </a:r>
            <a:endParaRPr lang="zh-CN" altLang="en-US" dirty="0"/>
          </a:p>
        </p:txBody>
      </p:sp>
      <p:sp>
        <p:nvSpPr>
          <p:cNvPr id="57347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© DB-LAB (2003)</a:t>
            </a:r>
          </a:p>
        </p:txBody>
      </p:sp>
      <p:sp>
        <p:nvSpPr>
          <p:cNvPr id="57348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6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fld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7346" name="Notes Placeholder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57347" name="Footer Placeholder 3"/>
          <p:cNvSpPr txBox="1">
            <a:spLocks noGrp="1"/>
          </p:cNvSpPr>
          <p:nvPr>
            <p:ph type="ftr" sz="quarter"/>
          </p:nvPr>
        </p:nvSpPr>
        <p:spPr>
          <a:xfrm>
            <a:off x="0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l"/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© DB-LAB (2003)</a:t>
            </a:r>
          </a:p>
        </p:txBody>
      </p:sp>
      <p:sp>
        <p:nvSpPr>
          <p:cNvPr id="57348" name="Slide Number Placeholder 4"/>
          <p:cNvSpPr txBox="1">
            <a:spLocks noGrp="1"/>
          </p:cNvSpPr>
          <p:nvPr>
            <p:ph type="sldNum" sz="quarter"/>
          </p:nvPr>
        </p:nvSpPr>
        <p:spPr>
          <a:xfrm>
            <a:off x="3852016" y="9431814"/>
            <a:ext cx="2945659" cy="496411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en-US" altLang="zh-CN" sz="1800" dirty="0"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fld>
            <a:endParaRPr lang="en-US" altLang="zh-CN" sz="1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9" name="组合 9"/>
          <p:cNvGrpSpPr/>
          <p:nvPr/>
        </p:nvGrpSpPr>
        <p:grpSpPr>
          <a:xfrm>
            <a:off x="-1587" y="-12700"/>
            <a:ext cx="9145587" cy="6897688"/>
            <a:chOff x="-1588" y="-12700"/>
            <a:chExt cx="9146151" cy="6898084"/>
          </a:xfrm>
        </p:grpSpPr>
        <p:sp>
          <p:nvSpPr>
            <p:cNvPr id="11" name="Freeform 3"/>
            <p:cNvSpPr/>
            <p:nvPr/>
          </p:nvSpPr>
          <p:spPr>
            <a:xfrm>
              <a:off x="0" y="-12700"/>
              <a:ext cx="9144563" cy="6858394"/>
            </a:xfrm>
            <a:custGeom>
              <a:avLst/>
              <a:gdLst>
                <a:gd name="connsiteX0" fmla="*/ 0 w 9144000"/>
                <a:gd name="connsiteY0" fmla="*/ 0 h 6858000"/>
                <a:gd name="connsiteX1" fmla="*/ 0 w 9144000"/>
                <a:gd name="connsiteY1" fmla="*/ 6857999 h 6858000"/>
                <a:gd name="connsiteX2" fmla="*/ 9143999 w 9144000"/>
                <a:gd name="connsiteY2" fmla="*/ 6857999 h 6858000"/>
                <a:gd name="connsiteX3" fmla="*/ 9143999 w 9144000"/>
                <a:gd name="connsiteY3" fmla="*/ 0 h 6858000"/>
                <a:gd name="connsiteX4" fmla="*/ 0 w 9144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9144000" h="6858000">
                  <a:moveTo>
                    <a:pt x="0" y="0"/>
                  </a:moveTo>
                  <a:lnTo>
                    <a:pt x="0" y="6857999"/>
                  </a:lnTo>
                  <a:lnTo>
                    <a:pt x="9143999" y="6857999"/>
                  </a:lnTo>
                  <a:lnTo>
                    <a:pt x="9143999" y="0"/>
                  </a:lnTo>
                  <a:lnTo>
                    <a:pt x="0" y="0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6151" name="图片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588" y="3227784"/>
              <a:ext cx="9144000" cy="3657600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6152" name="组合 5"/>
          <p:cNvGrpSpPr/>
          <p:nvPr/>
        </p:nvGrpSpPr>
        <p:grpSpPr>
          <a:xfrm>
            <a:off x="77788" y="47625"/>
            <a:ext cx="6007100" cy="752475"/>
            <a:chOff x="77788" y="47625"/>
            <a:chExt cx="5397172" cy="752277"/>
          </a:xfrm>
        </p:grpSpPr>
        <p:pic>
          <p:nvPicPr>
            <p:cNvPr id="6153" name="图片 13" descr="HIT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788" y="47625"/>
              <a:ext cx="2428875" cy="43180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6" name="TextBox 1"/>
            <p:cNvSpPr txBox="1">
              <a:spLocks noChangeArrowheads="1"/>
            </p:cNvSpPr>
            <p:nvPr/>
          </p:nvSpPr>
          <p:spPr bwMode="auto">
            <a:xfrm>
              <a:off x="2421221" y="133327"/>
              <a:ext cx="3053739" cy="4618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方正姚体" panose="02010601030101010101" pitchFamily="2" charset="-122"/>
                  <a:ea typeface="方正姚体" panose="02010601030101010101" pitchFamily="2" charset="-122"/>
                  <a:cs typeface="+mn-cs"/>
                  <a:sym typeface="+mn-ea"/>
                </a:rPr>
                <a:t>海量数据计算研究中心</a:t>
              </a:r>
            </a:p>
          </p:txBody>
        </p:sp>
        <p:sp>
          <p:nvSpPr>
            <p:cNvPr id="17" name="TextBox 2"/>
            <p:cNvSpPr txBox="1">
              <a:spLocks noChangeArrowheads="1"/>
            </p:cNvSpPr>
            <p:nvPr/>
          </p:nvSpPr>
          <p:spPr bwMode="auto">
            <a:xfrm>
              <a:off x="701087" y="492008"/>
              <a:ext cx="3610001" cy="3078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  <a:sym typeface="+mn-ea"/>
                </a:rPr>
                <a:t>Massive Data Computing Lab @ HIT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base"/>
            <a:r>
              <a:rPr lang="en-US" altLang="zh-CN" strike="noStrike" noProof="1"/>
              <a:t>Click to edit Master subtitle style</a:t>
            </a:r>
            <a:endParaRPr lang="en-US" strike="noStrike" noProof="1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数据与知识工程研究中心</a:t>
            </a: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(2010)</a:t>
            </a: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 fontAlgn="base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</a:p>
          <a:p>
            <a:pPr lvl="1" fontAlgn="base"/>
            <a:r>
              <a:rPr lang="en-US" altLang="zh-CN" strike="noStrike" noProof="1"/>
              <a:t>Second level</a:t>
            </a:r>
          </a:p>
          <a:p>
            <a:pPr lvl="2" fontAlgn="base"/>
            <a:r>
              <a:rPr lang="en-US" altLang="zh-CN" strike="noStrike" noProof="1"/>
              <a:t>Third level</a:t>
            </a:r>
          </a:p>
          <a:p>
            <a:pPr lvl="3" fontAlgn="base"/>
            <a:r>
              <a:rPr lang="en-US" altLang="zh-CN" strike="noStrike" noProof="1"/>
              <a:t>Fourth level</a:t>
            </a:r>
          </a:p>
          <a:p>
            <a:pPr lvl="4" fontAlgn="base"/>
            <a:r>
              <a:rPr lang="en-US" altLang="zh-CN" strike="noStrike" noProof="1"/>
              <a:t>Fifth level</a:t>
            </a:r>
            <a:endParaRPr lang="en-US" strike="noStrike" noProof="1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 fontAlgn="base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数据与知识工程研究中心</a:t>
            </a: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(2010)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</a:p>
          <a:p>
            <a:pPr lvl="1" fontAlgn="base"/>
            <a:r>
              <a:rPr lang="en-US" altLang="zh-CN" strike="noStrike" noProof="1"/>
              <a:t>Second level</a:t>
            </a:r>
          </a:p>
          <a:p>
            <a:pPr lvl="2" fontAlgn="base"/>
            <a:r>
              <a:rPr lang="en-US" altLang="zh-CN" strike="noStrike" noProof="1"/>
              <a:t>Third level</a:t>
            </a:r>
          </a:p>
          <a:p>
            <a:pPr lvl="3" fontAlgn="base"/>
            <a:r>
              <a:rPr lang="en-US" altLang="zh-CN" strike="noStrike" noProof="1"/>
              <a:t>Fourth level</a:t>
            </a:r>
          </a:p>
          <a:p>
            <a:pPr lvl="4" fontAlgn="base"/>
            <a:r>
              <a:rPr lang="en-US" altLang="zh-CN" strike="noStrike" noProof="1"/>
              <a:t>Fifth level</a:t>
            </a:r>
            <a:endParaRPr lang="en-US" strike="noStrike" noProof="1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 fontAlgn="base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数据与知识工程研究中心</a:t>
            </a: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(2010)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base"/>
            <a:r>
              <a:rPr lang="en-US" altLang="zh-CN" strike="noStrike" noProof="1"/>
              <a:t>Click to edit Master subtitle style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en-US" altLang="zh-CN" strike="noStrike" noProof="1"/>
              <a:t>Click to edit Master text styles</a:t>
            </a:r>
          </a:p>
          <a:p>
            <a:pPr lvl="1" fontAlgn="base"/>
            <a:r>
              <a:rPr lang="en-US" altLang="zh-CN" strike="noStrike" noProof="1"/>
              <a:t>Second level</a:t>
            </a:r>
          </a:p>
          <a:p>
            <a:pPr lvl="2" fontAlgn="base"/>
            <a:r>
              <a:rPr lang="en-US" altLang="zh-CN" strike="noStrike" noProof="1"/>
              <a:t>Third level</a:t>
            </a:r>
          </a:p>
          <a:p>
            <a:pPr lvl="3" fontAlgn="base"/>
            <a:r>
              <a:rPr lang="en-US" altLang="zh-CN" strike="noStrike" noProof="1"/>
              <a:t>Fourth level</a:t>
            </a:r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</a:p>
          <a:p>
            <a:pPr lvl="1" fontAlgn="base"/>
            <a:r>
              <a:rPr lang="en-US" altLang="zh-CN" strike="noStrike" noProof="1"/>
              <a:t>Second level</a:t>
            </a:r>
          </a:p>
          <a:p>
            <a:pPr lvl="2" fontAlgn="base"/>
            <a:r>
              <a:rPr lang="en-US" altLang="zh-CN" strike="noStrike" noProof="1"/>
              <a:t>Third level</a:t>
            </a:r>
          </a:p>
          <a:p>
            <a:pPr lvl="3" fontAlgn="base"/>
            <a:r>
              <a:rPr lang="en-US" altLang="zh-CN" strike="noStrike" noProof="1"/>
              <a:t>Fourth level</a:t>
            </a:r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</a:p>
          <a:p>
            <a:pPr lvl="1" fontAlgn="base"/>
            <a:r>
              <a:rPr lang="en-US" altLang="zh-CN" strike="noStrike" noProof="1"/>
              <a:t>Second level</a:t>
            </a:r>
          </a:p>
          <a:p>
            <a:pPr lvl="2" fontAlgn="base"/>
            <a:r>
              <a:rPr lang="en-US" altLang="zh-CN" strike="noStrike" noProof="1"/>
              <a:t>Third level</a:t>
            </a:r>
          </a:p>
          <a:p>
            <a:pPr lvl="3" fontAlgn="base"/>
            <a:r>
              <a:rPr lang="en-US" altLang="zh-CN" strike="noStrike" noProof="1"/>
              <a:t>Fourth level</a:t>
            </a:r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</a:p>
          <a:p>
            <a:pPr lvl="1" fontAlgn="base"/>
            <a:r>
              <a:rPr lang="en-US" altLang="zh-CN" strike="noStrike" noProof="1"/>
              <a:t>Second level</a:t>
            </a:r>
          </a:p>
          <a:p>
            <a:pPr lvl="2" fontAlgn="base"/>
            <a:r>
              <a:rPr lang="en-US" altLang="zh-CN" strike="noStrike" noProof="1"/>
              <a:t>Third level</a:t>
            </a:r>
          </a:p>
          <a:p>
            <a:pPr lvl="3" fontAlgn="base"/>
            <a:r>
              <a:rPr lang="en-US" altLang="zh-CN" strike="noStrike" noProof="1"/>
              <a:t>Fourth level</a:t>
            </a:r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</a:p>
          <a:p>
            <a:pPr lvl="1" fontAlgn="base"/>
            <a:r>
              <a:rPr lang="en-US" altLang="zh-CN" strike="noStrike" noProof="1"/>
              <a:t>Second level</a:t>
            </a:r>
          </a:p>
          <a:p>
            <a:pPr lvl="2" fontAlgn="base"/>
            <a:r>
              <a:rPr lang="en-US" altLang="zh-CN" strike="noStrike" noProof="1"/>
              <a:t>Third level</a:t>
            </a:r>
          </a:p>
          <a:p>
            <a:pPr lvl="3" fontAlgn="base"/>
            <a:r>
              <a:rPr lang="en-US" altLang="zh-CN" strike="noStrike" noProof="1"/>
              <a:t>Fourth level</a:t>
            </a:r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</a:p>
          <a:p>
            <a:pPr lvl="1" fontAlgn="base"/>
            <a:r>
              <a:rPr lang="en-US" altLang="zh-CN" strike="noStrike" noProof="1"/>
              <a:t>Second level</a:t>
            </a:r>
          </a:p>
          <a:p>
            <a:pPr lvl="2" fontAlgn="base"/>
            <a:r>
              <a:rPr lang="en-US" altLang="zh-CN" strike="noStrike" noProof="1"/>
              <a:t>Third level</a:t>
            </a:r>
          </a:p>
          <a:p>
            <a:pPr lvl="3" fontAlgn="base"/>
            <a:r>
              <a:rPr lang="en-US" altLang="zh-CN" strike="noStrike" noProof="1"/>
              <a:t>Fourth level</a:t>
            </a:r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70C0"/>
                </a:solidFill>
              </a:defRPr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229600" cy="4572000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en-US" altLang="zh-CN" strike="noStrike" noProof="1"/>
              <a:t>Click to edit Master text styles</a:t>
            </a:r>
          </a:p>
          <a:p>
            <a:pPr lvl="1" fontAlgn="base"/>
            <a:r>
              <a:rPr lang="en-US" altLang="zh-CN" strike="noStrike" noProof="1"/>
              <a:t>Second level</a:t>
            </a:r>
          </a:p>
          <a:p>
            <a:pPr lvl="2" fontAlgn="base"/>
            <a:r>
              <a:rPr lang="en-US" altLang="zh-CN" strike="noStrike" noProof="1"/>
              <a:t>Third level</a:t>
            </a:r>
          </a:p>
          <a:p>
            <a:pPr lvl="3" fontAlgn="base"/>
            <a:r>
              <a:rPr lang="en-US" altLang="zh-CN" strike="noStrike" noProof="1"/>
              <a:t>Fourth level</a:t>
            </a:r>
          </a:p>
          <a:p>
            <a:pPr lvl="4" fontAlgn="base"/>
            <a:r>
              <a:rPr lang="en-US" altLang="zh-CN" strike="noStrike" noProof="1"/>
              <a:t>Fifth level</a:t>
            </a:r>
            <a:endParaRPr lang="en-US" strike="noStrike" noProof="1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 fontAlgn="base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数据与知识工程研究中心</a:t>
            </a: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(2010)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</a:p>
          <a:p>
            <a:pPr lvl="1" fontAlgn="base"/>
            <a:r>
              <a:rPr lang="en-US" altLang="zh-CN" strike="noStrike" noProof="1"/>
              <a:t>Second level</a:t>
            </a:r>
          </a:p>
          <a:p>
            <a:pPr lvl="2" fontAlgn="base"/>
            <a:r>
              <a:rPr lang="en-US" altLang="zh-CN" strike="noStrike" noProof="1"/>
              <a:t>Third level</a:t>
            </a:r>
          </a:p>
          <a:p>
            <a:pPr lvl="3" fontAlgn="base"/>
            <a:r>
              <a:rPr lang="en-US" altLang="zh-CN" strike="noStrike" noProof="1"/>
              <a:t>Fourth level</a:t>
            </a:r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</a:p>
          <a:p>
            <a:pPr lvl="1" fontAlgn="base"/>
            <a:r>
              <a:rPr lang="en-US" altLang="zh-CN" strike="noStrike" noProof="1"/>
              <a:t>Second level</a:t>
            </a:r>
          </a:p>
          <a:p>
            <a:pPr lvl="2" fontAlgn="base"/>
            <a:r>
              <a:rPr lang="en-US" altLang="zh-CN" strike="noStrike" noProof="1"/>
              <a:t>Third level</a:t>
            </a:r>
          </a:p>
          <a:p>
            <a:pPr lvl="3" fontAlgn="base"/>
            <a:r>
              <a:rPr lang="en-US" altLang="zh-CN" strike="noStrike" noProof="1"/>
              <a:t>Fourth level</a:t>
            </a:r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base"/>
            <a:r>
              <a:rPr lang="en-US" altLang="zh-CN" strike="noStrike" noProof="1"/>
              <a:t>Click to edit Master subtitle style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zh-CN" strike="noStrike" noProof="1"/>
              <a:t>Click to edit Master text styles</a:t>
            </a:r>
          </a:p>
          <a:p>
            <a:pPr lvl="1" fontAlgn="base"/>
            <a:r>
              <a:rPr lang="en-US" altLang="zh-CN" strike="noStrike" noProof="1"/>
              <a:t>Second level</a:t>
            </a:r>
          </a:p>
          <a:p>
            <a:pPr lvl="2" fontAlgn="base"/>
            <a:r>
              <a:rPr lang="en-US" altLang="zh-CN" strike="noStrike" noProof="1"/>
              <a:t>Third level</a:t>
            </a:r>
          </a:p>
          <a:p>
            <a:pPr lvl="3" fontAlgn="base"/>
            <a:r>
              <a:rPr lang="en-US" altLang="zh-CN" strike="noStrike" noProof="1"/>
              <a:t>Fourth level</a:t>
            </a:r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</a:p>
          <a:p>
            <a:pPr lvl="1" fontAlgn="base"/>
            <a:r>
              <a:rPr lang="en-US" altLang="zh-CN" strike="noStrike" noProof="1"/>
              <a:t>Second level</a:t>
            </a:r>
          </a:p>
          <a:p>
            <a:pPr lvl="2" fontAlgn="base"/>
            <a:r>
              <a:rPr lang="en-US" altLang="zh-CN" strike="noStrike" noProof="1"/>
              <a:t>Third level</a:t>
            </a:r>
          </a:p>
          <a:p>
            <a:pPr lvl="3" fontAlgn="base"/>
            <a:r>
              <a:rPr lang="en-US" altLang="zh-CN" strike="noStrike" noProof="1"/>
              <a:t>Fourth level</a:t>
            </a:r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</a:p>
          <a:p>
            <a:pPr lvl="1" fontAlgn="base"/>
            <a:r>
              <a:rPr lang="en-US" altLang="zh-CN" strike="noStrike" noProof="1"/>
              <a:t>Second level</a:t>
            </a:r>
          </a:p>
          <a:p>
            <a:pPr lvl="2" fontAlgn="base"/>
            <a:r>
              <a:rPr lang="en-US" altLang="zh-CN" strike="noStrike" noProof="1"/>
              <a:t>Third level</a:t>
            </a:r>
          </a:p>
          <a:p>
            <a:pPr lvl="3" fontAlgn="base"/>
            <a:r>
              <a:rPr lang="en-US" altLang="zh-CN" strike="noStrike" noProof="1"/>
              <a:t>Fourth level</a:t>
            </a:r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</a:p>
          <a:p>
            <a:pPr lvl="1" fontAlgn="base"/>
            <a:r>
              <a:rPr lang="en-US" altLang="zh-CN" strike="noStrike" noProof="1"/>
              <a:t>Second level</a:t>
            </a:r>
          </a:p>
          <a:p>
            <a:pPr lvl="2" fontAlgn="base"/>
            <a:r>
              <a:rPr lang="en-US" altLang="zh-CN" strike="noStrike" noProof="1"/>
              <a:t>Third level</a:t>
            </a:r>
          </a:p>
          <a:p>
            <a:pPr lvl="3" fontAlgn="base"/>
            <a:r>
              <a:rPr lang="en-US" altLang="zh-CN" strike="noStrike" noProof="1"/>
              <a:t>Fourth level</a:t>
            </a:r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</a:p>
          <a:p>
            <a:pPr lvl="1" fontAlgn="base"/>
            <a:r>
              <a:rPr lang="en-US" altLang="zh-CN" strike="noStrike" noProof="1"/>
              <a:t>Second level</a:t>
            </a:r>
          </a:p>
          <a:p>
            <a:pPr lvl="2" fontAlgn="base"/>
            <a:r>
              <a:rPr lang="en-US" altLang="zh-CN" strike="noStrike" noProof="1"/>
              <a:t>Third level</a:t>
            </a:r>
          </a:p>
          <a:p>
            <a:pPr lvl="3" fontAlgn="base"/>
            <a:r>
              <a:rPr lang="en-US" altLang="zh-CN" strike="noStrike" noProof="1"/>
              <a:t>Fourth level</a:t>
            </a:r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 fontAlgn="base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数据与知识工程研究中心</a:t>
            </a: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(2010)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</a:p>
          <a:p>
            <a:pPr lvl="1" fontAlgn="base"/>
            <a:r>
              <a:rPr lang="en-US" altLang="zh-CN" strike="noStrike" noProof="1"/>
              <a:t>Second level</a:t>
            </a:r>
          </a:p>
          <a:p>
            <a:pPr lvl="2" fontAlgn="base"/>
            <a:r>
              <a:rPr lang="en-US" altLang="zh-CN" strike="noStrike" noProof="1"/>
              <a:t>Third level</a:t>
            </a:r>
          </a:p>
          <a:p>
            <a:pPr lvl="3" fontAlgn="base"/>
            <a:r>
              <a:rPr lang="en-US" altLang="zh-CN" strike="noStrike" noProof="1"/>
              <a:t>Fourth level</a:t>
            </a:r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宋体" panose="02010600030101010101" pitchFamily="2" charset="-122"/>
              </a:rPr>
              <a:t>Click icon to add picture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</a:p>
          <a:p>
            <a:pPr lvl="1" fontAlgn="base"/>
            <a:r>
              <a:rPr lang="en-US" altLang="zh-CN" strike="noStrike" noProof="1"/>
              <a:t>Second level</a:t>
            </a:r>
          </a:p>
          <a:p>
            <a:pPr lvl="2" fontAlgn="base"/>
            <a:r>
              <a:rPr lang="en-US" altLang="zh-CN" strike="noStrike" noProof="1"/>
              <a:t>Third level</a:t>
            </a:r>
          </a:p>
          <a:p>
            <a:pPr lvl="3" fontAlgn="base"/>
            <a:r>
              <a:rPr lang="en-US" altLang="zh-CN" strike="noStrike" noProof="1"/>
              <a:t>Fourth level</a:t>
            </a:r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</a:p>
          <a:p>
            <a:pPr lvl="1" fontAlgn="base"/>
            <a:r>
              <a:rPr lang="en-US" altLang="zh-CN" strike="noStrike" noProof="1"/>
              <a:t>Second level</a:t>
            </a:r>
          </a:p>
          <a:p>
            <a:pPr lvl="2" fontAlgn="base"/>
            <a:r>
              <a:rPr lang="en-US" altLang="zh-CN" strike="noStrike" noProof="1"/>
              <a:t>Third level</a:t>
            </a:r>
          </a:p>
          <a:p>
            <a:pPr lvl="3" fontAlgn="base"/>
            <a:r>
              <a:rPr lang="en-US" altLang="zh-CN" strike="noStrike" noProof="1"/>
              <a:t>Fourth level</a:t>
            </a:r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base"/>
            <a:r>
              <a:rPr lang="en-US" altLang="zh-CN" strike="noStrike" noProof="1"/>
              <a:t>Click to edit Master subtitle style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zh-CN" strike="noStrike" noProof="1"/>
              <a:t>Click to edit Master text styles</a:t>
            </a:r>
          </a:p>
          <a:p>
            <a:pPr lvl="1" fontAlgn="base"/>
            <a:r>
              <a:rPr lang="en-US" altLang="zh-CN" strike="noStrike" noProof="1"/>
              <a:t>Second level</a:t>
            </a:r>
          </a:p>
          <a:p>
            <a:pPr lvl="2" fontAlgn="base"/>
            <a:r>
              <a:rPr lang="en-US" altLang="zh-CN" strike="noStrike" noProof="1"/>
              <a:t>Third level</a:t>
            </a:r>
          </a:p>
          <a:p>
            <a:pPr lvl="3" fontAlgn="base"/>
            <a:r>
              <a:rPr lang="en-US" altLang="zh-CN" strike="noStrike" noProof="1"/>
              <a:t>Fourth level</a:t>
            </a:r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</a:p>
          <a:p>
            <a:pPr lvl="1" fontAlgn="base"/>
            <a:r>
              <a:rPr lang="en-US" altLang="zh-CN" strike="noStrike" noProof="1"/>
              <a:t>Second level</a:t>
            </a:r>
          </a:p>
          <a:p>
            <a:pPr lvl="2" fontAlgn="base"/>
            <a:r>
              <a:rPr lang="en-US" altLang="zh-CN" strike="noStrike" noProof="1"/>
              <a:t>Third level</a:t>
            </a:r>
          </a:p>
          <a:p>
            <a:pPr lvl="3" fontAlgn="base"/>
            <a:r>
              <a:rPr lang="en-US" altLang="zh-CN" strike="noStrike" noProof="1"/>
              <a:t>Fourth level</a:t>
            </a:r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</a:p>
          <a:p>
            <a:pPr lvl="1" fontAlgn="base"/>
            <a:r>
              <a:rPr lang="en-US" altLang="zh-CN" strike="noStrike" noProof="1"/>
              <a:t>Second level</a:t>
            </a:r>
          </a:p>
          <a:p>
            <a:pPr lvl="2" fontAlgn="base"/>
            <a:r>
              <a:rPr lang="en-US" altLang="zh-CN" strike="noStrike" noProof="1"/>
              <a:t>Third level</a:t>
            </a:r>
          </a:p>
          <a:p>
            <a:pPr lvl="3" fontAlgn="base"/>
            <a:r>
              <a:rPr lang="en-US" altLang="zh-CN" strike="noStrike" noProof="1"/>
              <a:t>Fourth level</a:t>
            </a:r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</a:p>
          <a:p>
            <a:pPr lvl="1" fontAlgn="base"/>
            <a:r>
              <a:rPr lang="en-US" altLang="zh-CN" strike="noStrike" noProof="1"/>
              <a:t>Second level</a:t>
            </a:r>
          </a:p>
          <a:p>
            <a:pPr lvl="2" fontAlgn="base"/>
            <a:r>
              <a:rPr lang="en-US" altLang="zh-CN" strike="noStrike" noProof="1"/>
              <a:t>Third level</a:t>
            </a:r>
          </a:p>
          <a:p>
            <a:pPr lvl="3" fontAlgn="base"/>
            <a:r>
              <a:rPr lang="en-US" altLang="zh-CN" strike="noStrike" noProof="1"/>
              <a:t>Fourth level</a:t>
            </a:r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</a:p>
          <a:p>
            <a:pPr lvl="1" fontAlgn="base"/>
            <a:r>
              <a:rPr lang="en-US" altLang="zh-CN" strike="noStrike" noProof="1"/>
              <a:t>Second level</a:t>
            </a:r>
          </a:p>
          <a:p>
            <a:pPr lvl="2" fontAlgn="base"/>
            <a:r>
              <a:rPr lang="en-US" altLang="zh-CN" strike="noStrike" noProof="1"/>
              <a:t>Third level</a:t>
            </a:r>
          </a:p>
          <a:p>
            <a:pPr lvl="3" fontAlgn="base"/>
            <a:r>
              <a:rPr lang="en-US" altLang="zh-CN" strike="noStrike" noProof="1"/>
              <a:t>Fourth level</a:t>
            </a:r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</a:p>
          <a:p>
            <a:pPr lvl="1" fontAlgn="base"/>
            <a:r>
              <a:rPr lang="en-US" altLang="zh-CN" strike="noStrike" noProof="1"/>
              <a:t>Second level</a:t>
            </a:r>
          </a:p>
          <a:p>
            <a:pPr lvl="2" fontAlgn="base"/>
            <a:r>
              <a:rPr lang="en-US" altLang="zh-CN" strike="noStrike" noProof="1"/>
              <a:t>Third level</a:t>
            </a:r>
          </a:p>
          <a:p>
            <a:pPr lvl="3" fontAlgn="base"/>
            <a:r>
              <a:rPr lang="en-US" altLang="zh-CN" strike="noStrike" noProof="1"/>
              <a:t>Fourth level</a:t>
            </a:r>
          </a:p>
          <a:p>
            <a:pPr lvl="4" fontAlgn="base"/>
            <a:r>
              <a:rPr lang="en-US" altLang="zh-CN" strike="noStrike" noProof="1"/>
              <a:t>Fifth level</a:t>
            </a:r>
            <a:endParaRPr 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</a:p>
          <a:p>
            <a:pPr lvl="1" fontAlgn="base"/>
            <a:r>
              <a:rPr lang="en-US" altLang="zh-CN" strike="noStrike" noProof="1"/>
              <a:t>Second level</a:t>
            </a:r>
          </a:p>
          <a:p>
            <a:pPr lvl="2" fontAlgn="base"/>
            <a:r>
              <a:rPr lang="en-US" altLang="zh-CN" strike="noStrike" noProof="1"/>
              <a:t>Third level</a:t>
            </a:r>
          </a:p>
          <a:p>
            <a:pPr lvl="3" fontAlgn="base"/>
            <a:r>
              <a:rPr lang="en-US" altLang="zh-CN" strike="noStrike" noProof="1"/>
              <a:t>Fourth level</a:t>
            </a:r>
          </a:p>
          <a:p>
            <a:pPr lvl="4" fontAlgn="base"/>
            <a:r>
              <a:rPr lang="en-US" altLang="zh-CN" strike="noStrike" noProof="1"/>
              <a:t>Fifth level</a:t>
            </a:r>
            <a:endParaRPr 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数据与知识工程研究中心</a:t>
            </a: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(2010)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</a:p>
          <a:p>
            <a:pPr lvl="1" fontAlgn="base"/>
            <a:r>
              <a:rPr lang="en-US" altLang="zh-CN" strike="noStrike" noProof="1"/>
              <a:t>Second level</a:t>
            </a:r>
          </a:p>
          <a:p>
            <a:pPr lvl="2" fontAlgn="base"/>
            <a:r>
              <a:rPr lang="en-US" altLang="zh-CN" strike="noStrike" noProof="1"/>
              <a:t>Third level</a:t>
            </a:r>
          </a:p>
          <a:p>
            <a:pPr lvl="3" fontAlgn="base"/>
            <a:r>
              <a:rPr lang="en-US" altLang="zh-CN" strike="noStrike" noProof="1"/>
              <a:t>Fourth level</a:t>
            </a:r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</a:p>
          <a:p>
            <a:pPr lvl="1" fontAlgn="base"/>
            <a:r>
              <a:rPr lang="en-US" altLang="zh-CN" strike="noStrike" noProof="1"/>
              <a:t>Second level</a:t>
            </a:r>
          </a:p>
          <a:p>
            <a:pPr lvl="2" fontAlgn="base"/>
            <a:r>
              <a:rPr lang="en-US" altLang="zh-CN" strike="noStrike" noProof="1"/>
              <a:t>Third level</a:t>
            </a:r>
          </a:p>
          <a:p>
            <a:pPr lvl="3" fontAlgn="base"/>
            <a:r>
              <a:rPr lang="en-US" altLang="zh-CN" strike="noStrike" noProof="1"/>
              <a:t>Fourth level</a:t>
            </a:r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</a:p>
          <a:p>
            <a:pPr lvl="1" fontAlgn="base"/>
            <a:r>
              <a:rPr lang="en-US" altLang="zh-CN" strike="noStrike" noProof="1"/>
              <a:t>Second level</a:t>
            </a:r>
          </a:p>
          <a:p>
            <a:pPr lvl="2" fontAlgn="base"/>
            <a:r>
              <a:rPr lang="en-US" altLang="zh-CN" strike="noStrike" noProof="1"/>
              <a:t>Third level</a:t>
            </a:r>
          </a:p>
          <a:p>
            <a:pPr lvl="3" fontAlgn="base"/>
            <a:r>
              <a:rPr lang="en-US" altLang="zh-CN" strike="noStrike" noProof="1"/>
              <a:t>Fourth level</a:t>
            </a:r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base"/>
            <a:r>
              <a:rPr lang="en-US" altLang="zh-CN" strike="noStrike" noProof="1"/>
              <a:t>Click to edit Master subtitle style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zh-CN" strike="noStrike" noProof="1"/>
              <a:t>Click to edit Master text styles</a:t>
            </a:r>
          </a:p>
          <a:p>
            <a:pPr lvl="1" fontAlgn="base"/>
            <a:r>
              <a:rPr lang="en-US" altLang="zh-CN" strike="noStrike" noProof="1"/>
              <a:t>Second level</a:t>
            </a:r>
          </a:p>
          <a:p>
            <a:pPr lvl="2" fontAlgn="base"/>
            <a:r>
              <a:rPr lang="en-US" altLang="zh-CN" strike="noStrike" noProof="1"/>
              <a:t>Third level</a:t>
            </a:r>
          </a:p>
          <a:p>
            <a:pPr lvl="3" fontAlgn="base"/>
            <a:r>
              <a:rPr lang="en-US" altLang="zh-CN" strike="noStrike" noProof="1"/>
              <a:t>Fourth level</a:t>
            </a:r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</a:p>
          <a:p>
            <a:pPr lvl="1" fontAlgn="base"/>
            <a:r>
              <a:rPr lang="en-US" altLang="zh-CN" strike="noStrike" noProof="1"/>
              <a:t>Second level</a:t>
            </a:r>
          </a:p>
          <a:p>
            <a:pPr lvl="2" fontAlgn="base"/>
            <a:r>
              <a:rPr lang="en-US" altLang="zh-CN" strike="noStrike" noProof="1"/>
              <a:t>Third level</a:t>
            </a:r>
          </a:p>
          <a:p>
            <a:pPr lvl="3" fontAlgn="base"/>
            <a:r>
              <a:rPr lang="en-US" altLang="zh-CN" strike="noStrike" noProof="1"/>
              <a:t>Fourth level</a:t>
            </a:r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</a:p>
          <a:p>
            <a:pPr lvl="1" fontAlgn="base"/>
            <a:r>
              <a:rPr lang="en-US" altLang="zh-CN" strike="noStrike" noProof="1"/>
              <a:t>Second level</a:t>
            </a:r>
          </a:p>
          <a:p>
            <a:pPr lvl="2" fontAlgn="base"/>
            <a:r>
              <a:rPr lang="en-US" altLang="zh-CN" strike="noStrike" noProof="1"/>
              <a:t>Third level</a:t>
            </a:r>
          </a:p>
          <a:p>
            <a:pPr lvl="3" fontAlgn="base"/>
            <a:r>
              <a:rPr lang="en-US" altLang="zh-CN" strike="noStrike" noProof="1"/>
              <a:t>Fourth level</a:t>
            </a:r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</a:p>
          <a:p>
            <a:pPr lvl="1" fontAlgn="base"/>
            <a:r>
              <a:rPr lang="en-US" altLang="zh-CN" strike="noStrike" noProof="1"/>
              <a:t>Second level</a:t>
            </a:r>
          </a:p>
          <a:p>
            <a:pPr lvl="2" fontAlgn="base"/>
            <a:r>
              <a:rPr lang="en-US" altLang="zh-CN" strike="noStrike" noProof="1"/>
              <a:t>Third level</a:t>
            </a:r>
          </a:p>
          <a:p>
            <a:pPr lvl="3" fontAlgn="base"/>
            <a:r>
              <a:rPr lang="en-US" altLang="zh-CN" strike="noStrike" noProof="1"/>
              <a:t>Fourth level</a:t>
            </a:r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</a:p>
          <a:p>
            <a:pPr lvl="1" fontAlgn="base"/>
            <a:r>
              <a:rPr lang="en-US" altLang="zh-CN" strike="noStrike" noProof="1"/>
              <a:t>Second level</a:t>
            </a:r>
          </a:p>
          <a:p>
            <a:pPr lvl="2" fontAlgn="base"/>
            <a:r>
              <a:rPr lang="en-US" altLang="zh-CN" strike="noStrike" noProof="1"/>
              <a:t>Third level</a:t>
            </a:r>
          </a:p>
          <a:p>
            <a:pPr lvl="3" fontAlgn="base"/>
            <a:r>
              <a:rPr lang="en-US" altLang="zh-CN" strike="noStrike" noProof="1"/>
              <a:t>Fourth level</a:t>
            </a:r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</a:p>
          <a:p>
            <a:pPr lvl="1" fontAlgn="base"/>
            <a:r>
              <a:rPr lang="en-US" altLang="zh-CN" strike="noStrike" noProof="1"/>
              <a:t>Second level</a:t>
            </a:r>
          </a:p>
          <a:p>
            <a:pPr lvl="2" fontAlgn="base"/>
            <a:r>
              <a:rPr lang="en-US" altLang="zh-CN" strike="noStrike" noProof="1"/>
              <a:t>Third level</a:t>
            </a:r>
          </a:p>
          <a:p>
            <a:pPr lvl="3" fontAlgn="base"/>
            <a:r>
              <a:rPr lang="en-US" altLang="zh-CN" strike="noStrike" noProof="1"/>
              <a:t>Fourth level</a:t>
            </a:r>
          </a:p>
          <a:p>
            <a:pPr lvl="4" fontAlgn="base"/>
            <a:r>
              <a:rPr lang="en-US" altLang="zh-CN" strike="noStrike" noProof="1"/>
              <a:t>Fifth level</a:t>
            </a:r>
            <a:endParaRPr lang="en-US" strike="noStrike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</a:p>
          <a:p>
            <a:pPr lvl="1" fontAlgn="base"/>
            <a:r>
              <a:rPr lang="en-US" altLang="zh-CN" strike="noStrike" noProof="1"/>
              <a:t>Second level</a:t>
            </a:r>
          </a:p>
          <a:p>
            <a:pPr lvl="2" fontAlgn="base"/>
            <a:r>
              <a:rPr lang="en-US" altLang="zh-CN" strike="noStrike" noProof="1"/>
              <a:t>Third level</a:t>
            </a:r>
          </a:p>
          <a:p>
            <a:pPr lvl="3" fontAlgn="base"/>
            <a:r>
              <a:rPr lang="en-US" altLang="zh-CN" strike="noStrike" noProof="1"/>
              <a:t>Fourth level</a:t>
            </a:r>
          </a:p>
          <a:p>
            <a:pPr lvl="4" fontAlgn="base"/>
            <a:r>
              <a:rPr lang="en-US" altLang="zh-CN" strike="noStrike" noProof="1"/>
              <a:t>Fifth level</a:t>
            </a:r>
            <a:endParaRPr lang="en-US" strike="noStrike" noProof="1"/>
          </a:p>
        </p:txBody>
      </p:sp>
      <p:sp>
        <p:nvSpPr>
          <p:cNvPr id="10" name="Date Placeholder 6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 fontAlgn="base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5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数据与知识工程研究中心</a:t>
            </a: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(2010)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</a:p>
          <a:p>
            <a:pPr lvl="1" fontAlgn="base"/>
            <a:r>
              <a:rPr lang="en-US" altLang="zh-CN" strike="noStrike" noProof="1"/>
              <a:t>Second level</a:t>
            </a:r>
          </a:p>
          <a:p>
            <a:pPr lvl="2" fontAlgn="base"/>
            <a:r>
              <a:rPr lang="en-US" altLang="zh-CN" strike="noStrike" noProof="1"/>
              <a:t>Third level</a:t>
            </a:r>
          </a:p>
          <a:p>
            <a:pPr lvl="3" fontAlgn="base"/>
            <a:r>
              <a:rPr lang="en-US" altLang="zh-CN" strike="noStrike" noProof="1"/>
              <a:t>Fourth level</a:t>
            </a:r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宋体" panose="02010600030101010101" pitchFamily="2" charset="-122"/>
              </a:rPr>
              <a:t>Click icon to add picture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</a:p>
          <a:p>
            <a:pPr lvl="1" fontAlgn="base"/>
            <a:r>
              <a:rPr lang="en-US" altLang="zh-CN" strike="noStrike" noProof="1"/>
              <a:t>Second level</a:t>
            </a:r>
          </a:p>
          <a:p>
            <a:pPr lvl="2" fontAlgn="base"/>
            <a:r>
              <a:rPr lang="en-US" altLang="zh-CN" strike="noStrike" noProof="1"/>
              <a:t>Third level</a:t>
            </a:r>
          </a:p>
          <a:p>
            <a:pPr lvl="3" fontAlgn="base"/>
            <a:r>
              <a:rPr lang="en-US" altLang="zh-CN" strike="noStrike" noProof="1"/>
              <a:t>Fourth level</a:t>
            </a:r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fontAlgn="base"/>
            <a:r>
              <a:rPr lang="en-US" altLang="zh-CN" strike="noStrike" noProof="1"/>
              <a:t>Click to edit Master text styles</a:t>
            </a:r>
          </a:p>
          <a:p>
            <a:pPr lvl="1" fontAlgn="base"/>
            <a:r>
              <a:rPr lang="en-US" altLang="zh-CN" strike="noStrike" noProof="1"/>
              <a:t>Second level</a:t>
            </a:r>
          </a:p>
          <a:p>
            <a:pPr lvl="2" fontAlgn="base"/>
            <a:r>
              <a:rPr lang="en-US" altLang="zh-CN" strike="noStrike" noProof="1"/>
              <a:t>Third level</a:t>
            </a:r>
          </a:p>
          <a:p>
            <a:pPr lvl="3" fontAlgn="base"/>
            <a:r>
              <a:rPr lang="en-US" altLang="zh-CN" strike="noStrike" noProof="1"/>
              <a:t>Fourth level</a:t>
            </a:r>
          </a:p>
          <a:p>
            <a:pPr lvl="4" fontAlgn="base"/>
            <a:r>
              <a:rPr lang="en-US" altLang="zh-CN" strike="noStrike" noProof="1"/>
              <a:t>Fifth level</a:t>
            </a:r>
            <a:endParaRPr lang="zh-CN" altLang="en-US" strike="noStrike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defTabSz="457200"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defTabSz="45720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CB5E0-0924-43A4-9D25-3FABE8B996C3}" type="datetime1">
              <a:rPr lang="zh-CN" altLang="en-US" smtClean="0"/>
              <a:pPr/>
              <a:t>2025/2/8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 张海军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96596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C55F-38E4-4DDF-A251-C410B4EC5C73}" type="datetime1">
              <a:rPr lang="zh-CN" altLang="en-US" smtClean="0"/>
              <a:pPr/>
              <a:t>2025/2/8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 张海军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01039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7E4D-CC0E-49AE-8EB6-AC7B03800E15}" type="datetime1">
              <a:rPr lang="zh-CN" altLang="en-US" smtClean="0"/>
              <a:pPr/>
              <a:t>2025/2/8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 张海军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48970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14C33-622C-46A0-925B-0D304B91C9A7}" type="datetime1">
              <a:rPr lang="zh-CN" altLang="en-US" smtClean="0"/>
              <a:pPr/>
              <a:t>2025/2/8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 张海军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5151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 fontAlgn="base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数据与知识工程研究中心</a:t>
            </a: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(2010)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8820B-5975-493E-80AB-39D2FE55BEC2}" type="datetime1">
              <a:rPr lang="zh-CN" altLang="en-US" smtClean="0"/>
              <a:pPr/>
              <a:t>2025/2/8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 张海军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54238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E1BD1-43CB-466E-AAC3-3CBAD4AB5950}" type="datetime1">
              <a:rPr lang="zh-CN" altLang="en-US" smtClean="0"/>
              <a:pPr/>
              <a:t>2025/2/8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 张海军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25748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F0EFC-AB8E-4C2B-BCE9-0BDFC5B61ECF}" type="datetime1">
              <a:rPr lang="zh-CN" altLang="en-US" smtClean="0"/>
              <a:pPr/>
              <a:t>2025/2/8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 张海军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893614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0F2D6-DC6E-49EB-A9FB-CC6AA6EA109C}" type="datetime1">
              <a:rPr lang="zh-CN" altLang="en-US" smtClean="0"/>
              <a:pPr/>
              <a:t>2025/2/8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 张海军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16664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1EA81-F341-47F9-858D-7FB50CC52253}" type="datetime1">
              <a:rPr lang="zh-CN" altLang="en-US" smtClean="0"/>
              <a:pPr/>
              <a:t>2025/2/8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 张海军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92212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B2D71-2E8B-4C00-B44A-6FDDAD086D3C}" type="datetime1">
              <a:rPr lang="zh-CN" altLang="en-US" smtClean="0"/>
              <a:pPr/>
              <a:t>2025/2/8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 张海军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904241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43765-DFA7-4A70-B277-0EF7694A51CE}" type="datetime1">
              <a:rPr lang="zh-CN" altLang="en-US" smtClean="0"/>
              <a:pPr/>
              <a:t>2025/2/8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哈工大（深圳）计算机 张海军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3EC4C-CFD8-4F45-A0A2-30028C1F73D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266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1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 fontAlgn="base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数据与知识工程研究中心</a:t>
            </a: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(2010)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</a:p>
          <a:p>
            <a:pPr lvl="1" fontAlgn="base"/>
            <a:r>
              <a:rPr lang="en-US" altLang="zh-CN" strike="noStrike" noProof="1"/>
              <a:t>Second level</a:t>
            </a:r>
          </a:p>
          <a:p>
            <a:pPr lvl="2" fontAlgn="base"/>
            <a:r>
              <a:rPr lang="en-US" altLang="zh-CN" strike="noStrike" noProof="1"/>
              <a:t>Third level</a:t>
            </a:r>
          </a:p>
          <a:p>
            <a:pPr lvl="3" fontAlgn="base"/>
            <a:r>
              <a:rPr lang="en-US" altLang="zh-CN" strike="noStrike" noProof="1"/>
              <a:t>Fourth level</a:t>
            </a:r>
          </a:p>
          <a:p>
            <a:pPr lvl="4" fontAlgn="base"/>
            <a:r>
              <a:rPr lang="en-US" altLang="zh-CN" strike="noStrike" noProof="1"/>
              <a:t>Fifth level</a:t>
            </a:r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 fontAlgn="base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数据与知识工程研究中心</a:t>
            </a: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(2010)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en-US" altLang="zh-CN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en-US" altLang="zh-CN" strike="noStrike" noProof="1"/>
              <a:t>Click to edit Master text styles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 fontAlgn="base"/>
            <a:fld id="{9A0DB2DC-4C9A-4742-B13C-FB6460FD3503}" type="slidenum">
              <a:rPr lang="en-US" altLang="zh-CN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数据与知识工程研究中心</a:t>
            </a:r>
            <a:r>
              <a:rPr kumimoji="1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(2010)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075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单击此处编辑母版文本样式</a:t>
            </a:r>
          </a:p>
          <a:p>
            <a:pPr lvl="1" indent="-285750"/>
            <a:r>
              <a:rPr lang="zh-CN" altLang="en-US" dirty="0"/>
              <a:t>第二级</a:t>
            </a:r>
          </a:p>
          <a:p>
            <a:pPr lvl="2" indent="-228600"/>
            <a:r>
              <a:rPr lang="zh-CN" altLang="en-US" dirty="0"/>
              <a:t>第三级</a:t>
            </a:r>
          </a:p>
          <a:p>
            <a:pPr lvl="3" indent="-228600"/>
            <a:r>
              <a:rPr lang="zh-CN" altLang="en-US" dirty="0"/>
              <a:t>第四级</a:t>
            </a:r>
          </a:p>
          <a:p>
            <a:pPr lvl="4" indent="-228600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914400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宋体" panose="02010600030101010101" pitchFamily="2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宋体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4099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单击此处编辑母版文本样式</a:t>
            </a:r>
          </a:p>
          <a:p>
            <a:pPr lvl="1" indent="-285750"/>
            <a:r>
              <a:rPr lang="zh-CN" altLang="en-US" dirty="0"/>
              <a:t>二级</a:t>
            </a:r>
          </a:p>
          <a:p>
            <a:pPr lvl="2" indent="-228600"/>
            <a:r>
              <a:rPr lang="zh-CN" altLang="en-US" dirty="0"/>
              <a:t>三级</a:t>
            </a:r>
          </a:p>
          <a:p>
            <a:pPr lvl="3" indent="-228600"/>
            <a:r>
              <a:rPr lang="zh-CN" altLang="en-US" dirty="0"/>
              <a:t>四级</a:t>
            </a:r>
          </a:p>
          <a:p>
            <a:pPr lvl="4" indent="-228600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lvl="0" eaLnBrk="1" fontAlgn="base" hangingPunct="1"/>
            <a:fld id="{9A0DB2DC-4C9A-4742-B13C-FB6460FD3503}" type="slidenum">
              <a:rPr lang="en-US" altLang="zh-CN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5123" name="文本占位符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单击此处编辑母版文本样式</a:t>
            </a:r>
          </a:p>
          <a:p>
            <a:pPr lvl="1" indent="-285750"/>
            <a:r>
              <a:rPr lang="zh-CN" altLang="en-US" dirty="0"/>
              <a:t>第二级</a:t>
            </a:r>
          </a:p>
          <a:p>
            <a:pPr lvl="2" indent="-228600"/>
            <a:r>
              <a:rPr lang="zh-CN" altLang="en-US" dirty="0"/>
              <a:t>第三级</a:t>
            </a:r>
          </a:p>
          <a:p>
            <a:pPr lvl="3" indent="-228600"/>
            <a:r>
              <a:rPr lang="zh-CN" altLang="en-US" dirty="0"/>
              <a:t>第四级</a:t>
            </a:r>
          </a:p>
          <a:p>
            <a:pPr lvl="4" indent="-228600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defTabSz="914400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400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宋体" panose="02010600030101010101" pitchFamily="2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宋体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5119E-1913-4076-8FCE-66F85F503F0D}" type="datetime1">
              <a:rPr lang="zh-CN" altLang="en-US" smtClean="0"/>
              <a:pPr/>
              <a:t>2025/2/8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哈工大（深圳）计算机 张海军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3EC4C-CFD8-4F45-A0A2-30028C1F73D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231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itsz.edu.cn/article/view/id-26348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3.png"/><Relationship Id="rId4" Type="http://schemas.openxmlformats.org/officeDocument/2006/relationships/image" Target="../media/image640.png"/><Relationship Id="rId9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66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4.png"/><Relationship Id="rId10" Type="http://schemas.openxmlformats.org/officeDocument/2006/relationships/image" Target="../media/image81.png"/><Relationship Id="rId4" Type="http://schemas.openxmlformats.org/officeDocument/2006/relationships/image" Target="../media/image69.png"/><Relationship Id="rId9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tags" Target="../tags/tag3.xml"/><Relationship Id="rId7" Type="http://schemas.openxmlformats.org/officeDocument/2006/relationships/notesSlide" Target="../notesSlides/notesSlide49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image" Target="../media/image8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840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notesSlide" Target="../notesSlides/notesSlide5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0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10" Type="http://schemas.openxmlformats.org/officeDocument/2006/relationships/image" Target="../media/image980.png"/><Relationship Id="rId4" Type="http://schemas.openxmlformats.org/officeDocument/2006/relationships/image" Target="../media/image91.png"/><Relationship Id="rId9" Type="http://schemas.openxmlformats.org/officeDocument/2006/relationships/image" Target="../media/image10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0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7" Type="http://schemas.openxmlformats.org/officeDocument/2006/relationships/image" Target="../media/image10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03.png"/><Relationship Id="rId4" Type="http://schemas.openxmlformats.org/officeDocument/2006/relationships/image" Target="../media/image10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0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http://www.hitsz.edu.cn/UserFiles/banner/large/1498189993954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42009"/>
            <a:ext cx="9144000" cy="346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968" y="1905000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6600" b="1" dirty="0">
                <a:solidFill>
                  <a:srgbClr val="FF0000"/>
                </a:solidFill>
              </a:rPr>
              <a:t>第</a:t>
            </a:r>
            <a:r>
              <a:rPr lang="en-US" altLang="zh-CN" sz="6600" b="1" dirty="0">
                <a:solidFill>
                  <a:srgbClr val="FF0000"/>
                </a:solidFill>
              </a:rPr>
              <a:t>3</a:t>
            </a:r>
            <a:r>
              <a:rPr lang="zh-CN" altLang="en-US" sz="6600" b="1" dirty="0">
                <a:solidFill>
                  <a:srgbClr val="FF0000"/>
                </a:solidFill>
              </a:rPr>
              <a:t>章 摊还分析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5F8BBB-D9FD-4CD1-B2D8-F57D902F9718}" type="datetime1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2025/2/8</a:t>
            </a:fld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哈工大（深圳）计算机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3EC4C-CFD8-4F45-A0A2-30028C1F73DB}" type="slidenum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57200" y="274983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57200" y="248478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页脚占位符 4"/>
          <p:cNvSpPr txBox="1">
            <a:spLocks/>
          </p:cNvSpPr>
          <p:nvPr/>
        </p:nvSpPr>
        <p:spPr>
          <a:xfrm>
            <a:off x="0" y="-29817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第</a:t>
            </a:r>
            <a:r>
              <a:rPr lang="en-US" altLang="zh-CN" b="1" dirty="0">
                <a:solidFill>
                  <a:srgbClr val="00B0F0"/>
                </a:solidFill>
                <a:latin typeface="Calibri"/>
                <a:ea typeface="宋体" panose="02010600030101010101" pitchFamily="2" charset="-122"/>
              </a:rPr>
              <a:t>3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章 摊还分析</a:t>
            </a:r>
          </a:p>
        </p:txBody>
      </p:sp>
      <p:pic>
        <p:nvPicPr>
          <p:cNvPr id="2049" name="Picture 1" descr="C:\Users\Haijun\AppData\Roaming\Tencent\Users\2968516474\QQ\WinTemp\RichOle\O5)[OOM[}$H7(6{A~41GY`Q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137" y="1"/>
            <a:ext cx="970863" cy="83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接连接符 12"/>
          <p:cNvCxnSpPr/>
          <p:nvPr/>
        </p:nvCxnSpPr>
        <p:spPr>
          <a:xfrm>
            <a:off x="457200" y="6324600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565E2765-7458-46F4-BE71-ED179756F935}"/>
              </a:ext>
            </a:extLst>
          </p:cNvPr>
          <p:cNvSpPr/>
          <p:nvPr/>
        </p:nvSpPr>
        <p:spPr>
          <a:xfrm>
            <a:off x="3124200" y="3101520"/>
            <a:ext cx="4070346" cy="818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Amortized Analysis</a:t>
            </a:r>
            <a:endParaRPr kumimoji="1" lang="zh-CN" altLang="en-US" sz="4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31906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8370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210184" y="1227455"/>
                <a:ext cx="8229599" cy="869950"/>
              </a:xfrm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lIns="91440" tIns="45720" rIns="91440" bIns="45720" anchor="t"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初始为空的栈上的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个栈操作序列的分析 </a:t>
                </a:r>
              </a:p>
              <a:p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由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PUSH、POP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MULTIPOP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长为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的栈操作序列 </a:t>
                </a:r>
              </a:p>
            </p:txBody>
          </p:sp>
        </mc:Choice>
        <mc:Fallback xmlns="">
          <p:sp>
            <p:nvSpPr>
              <p:cNvPr id="583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0184" y="1227455"/>
                <a:ext cx="8229599" cy="869950"/>
              </a:xfrm>
              <a:blipFill>
                <a:blip r:embed="rId3"/>
                <a:stretch>
                  <a:fillRect l="-812" t="-6122" b="-17687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797" name="Rectangle 5"/>
              <p:cNvSpPr/>
              <p:nvPr/>
            </p:nvSpPr>
            <p:spPr>
              <a:xfrm>
                <a:off x="101600" y="2468880"/>
                <a:ext cx="1981200" cy="2971800"/>
              </a:xfrm>
              <a:prstGeom prst="rect">
                <a:avLst/>
              </a:prstGeom>
              <a:solidFill>
                <a:srgbClr val="99FF66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endParaRPr lang="zh-CN" altLang="en-US" sz="2000" dirty="0">
                  <a:solidFill>
                    <a:srgbClr val="CC3399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zh-CN" altLang="en-US" sz="2000" dirty="0">
                    <a:solidFill>
                      <a:srgbClr val="CC3399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操作1：   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2000" i="1" baseline="-25000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endParaRPr lang="en-US" altLang="zh-CN" sz="2000" baseline="-25000" dirty="0">
                  <a:solidFill>
                    <a:srgbClr val="2F12DE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zh-CN" altLang="en-US" sz="2000" dirty="0">
                    <a:solidFill>
                      <a:srgbClr val="CC3399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操作2：   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2000" i="1" baseline="-25000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endParaRPr lang="en-US" altLang="zh-CN" sz="2000" baseline="-25000" dirty="0">
                  <a:solidFill>
                    <a:srgbClr val="2F12DE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en-US" altLang="zh-CN" sz="2000" dirty="0">
                    <a:solidFill>
                      <a:srgbClr val="CC3399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    :</a:t>
                </a:r>
                <a:endParaRPr lang="zh-CN" altLang="en-US" sz="2000" dirty="0">
                  <a:solidFill>
                    <a:srgbClr val="CC3399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en-US" altLang="zh-CN" sz="2000" dirty="0">
                    <a:solidFill>
                      <a:srgbClr val="CC3399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    :</a:t>
                </a:r>
                <a:endParaRPr lang="zh-CN" altLang="en-US" sz="2000" dirty="0">
                  <a:solidFill>
                    <a:srgbClr val="CC3399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en-US" altLang="zh-CN" sz="2000" dirty="0">
                    <a:solidFill>
                      <a:srgbClr val="CC3399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    :</a:t>
                </a:r>
                <a:endParaRPr lang="zh-CN" altLang="en-US" sz="2000" dirty="0">
                  <a:solidFill>
                    <a:srgbClr val="CC3399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zh-CN" altLang="en-US" sz="2000" dirty="0">
                    <a:solidFill>
                      <a:srgbClr val="CC3399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操作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CC3399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000" dirty="0">
                    <a:solidFill>
                      <a:srgbClr val="CC3399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:     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2000" i="1" baseline="-25000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endParaRPr lang="en-US" altLang="zh-CN" sz="2000" baseline="-25000" dirty="0">
                  <a:solidFill>
                    <a:srgbClr val="2F12DE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None/>
                </a:pPr>
                <a:endParaRPr lang="en-US" altLang="zh-CN" sz="2000" baseline="-25000" dirty="0">
                  <a:solidFill>
                    <a:srgbClr val="CC3399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797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0" y="2468880"/>
                <a:ext cx="1981200" cy="2971800"/>
              </a:xfrm>
              <a:prstGeom prst="rect">
                <a:avLst/>
              </a:prstGeom>
              <a:blipFill rotWithShape="1">
                <a:blip r:embed="rId4"/>
                <a:stretch>
                  <a:fillRect l="-256" t="-8013" r="-224" b="-8056"/>
                </a:stretch>
              </a:blip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273" name="Rectangle 2"/>
          <p:cNvSpPr>
            <a:spLocks noGrp="1"/>
          </p:cNvSpPr>
          <p:nvPr>
            <p:ph type="title"/>
          </p:nvPr>
        </p:nvSpPr>
        <p:spPr>
          <a:xfrm>
            <a:off x="423545" y="191135"/>
            <a:ext cx="8229600" cy="1143000"/>
          </a:xfrm>
        </p:spPr>
        <p:txBody>
          <a:bodyPr wrap="square" lIns="91440" tIns="45720" rIns="91440" bIns="45720" anchor="ctr"/>
          <a:lstStyle/>
          <a:p>
            <a:r>
              <a:rPr lang="zh-CN" altLang="en-US" sz="4000" dirty="0">
                <a:solidFill>
                  <a:srgbClr val="2F12D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聚集分析法</a:t>
            </a:r>
            <a:r>
              <a:rPr lang="zh-CN" altLang="en-US" sz="4000" dirty="0">
                <a:solidFill>
                  <a:srgbClr val="2F12D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实例1-栈操作</a:t>
            </a:r>
            <a:endParaRPr lang="zh-CN" altLang="en-US" sz="4000" kern="1200" dirty="0">
              <a:solidFill>
                <a:srgbClr val="2F12DE"/>
              </a:solidFill>
              <a:latin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2269489" y="2440305"/>
                <a:ext cx="6383655" cy="95725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 anchor="t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rgbClr val="000066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最坏情况下，每个操作都是:</a:t>
                </a:r>
                <a:r>
                  <a:rPr lang="en-US" altLang="zh-CN" sz="2000" dirty="0">
                    <a:solidFill>
                      <a:srgbClr val="000066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MULTIPOP</a:t>
                </a:r>
                <a:r>
                  <a:rPr lang="zh-CN" altLang="en-US" sz="2000" dirty="0">
                    <a:solidFill>
                      <a:srgbClr val="000066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，每个</a:t>
                </a:r>
                <a:r>
                  <a:rPr lang="en-US" altLang="zh-CN" sz="2000" dirty="0">
                    <a:solidFill>
                      <a:srgbClr val="000066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MULTIPOP</a:t>
                </a:r>
                <a:r>
                  <a:rPr lang="zh-CN" altLang="en-US" sz="2000" dirty="0">
                    <a:solidFill>
                      <a:srgbClr val="000066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的代价最坏是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𝑛</m:t>
                    </m:r>
                  </m:oMath>
                </a14:m>
                <a:r>
                  <a:rPr lang="zh-CN" altLang="en-US" sz="2000" dirty="0">
                    <a:solidFill>
                      <a:srgbClr val="000066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，因为栈的大小最大是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𝑛</m:t>
                    </m:r>
                  </m:oMath>
                </a14:m>
                <a:r>
                  <a:rPr lang="zh-CN" altLang="en-US" sz="2000" dirty="0">
                    <a:solidFill>
                      <a:srgbClr val="000066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。</a:t>
                </a:r>
                <a:endParaRPr lang="en-US" altLang="zh-CN" sz="2000" dirty="0">
                  <a:solidFill>
                    <a:srgbClr val="000066"/>
                  </a:solidFill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489" y="2440305"/>
                <a:ext cx="6383655" cy="957250"/>
              </a:xfrm>
              <a:prstGeom prst="rect">
                <a:avLst/>
              </a:prstGeom>
              <a:blipFill>
                <a:blip r:embed="rId5"/>
                <a:stretch>
                  <a:fillRect l="-955" r="-1051" b="-108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2850515" y="3739679"/>
                <a:ext cx="2343527" cy="76944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  <a:sym typeface="+mn-ea"/>
                        </a:rPr>
                        <m:t>𝑻</m:t>
                      </m:r>
                      <m:r>
                        <a:rPr lang="en-US" altLang="zh-CN" sz="4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  <a:sym typeface="+mn-ea"/>
                        </a:rPr>
                        <m:t>(</m:t>
                      </m:r>
                      <m:r>
                        <a:rPr lang="en-US" altLang="zh-CN" sz="4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  <a:sym typeface="+mn-ea"/>
                        </a:rPr>
                        <m:t>𝒏</m:t>
                      </m:r>
                      <m:r>
                        <a:rPr lang="en-US" altLang="zh-CN" sz="4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  <a:sym typeface="+mn-ea"/>
                        </a:rPr>
                        <m:t>)=?</m:t>
                      </m:r>
                    </m:oMath>
                  </m:oMathPara>
                </a14:m>
                <a:endParaRPr lang="en-US" altLang="zh-CN" sz="4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ea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515" y="3739679"/>
                <a:ext cx="2343527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4744908" y="3802365"/>
                <a:ext cx="630555" cy="7067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+mn-ea"/>
                        </a:rPr>
                        <m:t>𝒏</m:t>
                      </m:r>
                      <m:r>
                        <a:rPr lang="en-US" altLang="zh-CN" sz="4000" b="1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+mn-ea"/>
                        </a:rPr>
                        <m:t>𝟐</m:t>
                      </m:r>
                      <m:r>
                        <a:rPr lang="en-US" altLang="zh-CN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908" y="3802365"/>
                <a:ext cx="630555" cy="7067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B26472D-6DFF-47BE-B97D-358741E1DE21}"/>
                  </a:ext>
                </a:extLst>
              </p:cNvPr>
              <p:cNvSpPr txBox="1"/>
              <p:nvPr/>
            </p:nvSpPr>
            <p:spPr>
              <a:xfrm>
                <a:off x="2183635" y="4725144"/>
                <a:ext cx="6708845" cy="16842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solidFill>
                      <a:srgbClr val="000066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𝑛</m:t>
                    </m:r>
                  </m:oMath>
                </a14:m>
                <a:r>
                  <a:rPr lang="zh-CN" altLang="en-US" dirty="0">
                    <a:solidFill>
                      <a:srgbClr val="000066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是所有操作的次数，不是输入规模！！</a:t>
                </a:r>
                <a:endParaRPr lang="en-US" altLang="zh-CN" dirty="0">
                  <a:solidFill>
                    <a:srgbClr val="000066"/>
                  </a:solidFill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solidFill>
                      <a:srgbClr val="000066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这样分析太粗糙了！！它这不是一个确界；</a:t>
                </a:r>
                <a:endParaRPr lang="en-US" altLang="zh-CN" dirty="0">
                  <a:solidFill>
                    <a:srgbClr val="000066"/>
                  </a:solidFill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solidFill>
                      <a:srgbClr val="000066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我们能不能从元素进出栈的情况来分析？</a:t>
                </a:r>
                <a:endParaRPr lang="zh-CN" altLang="en-US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B26472D-6DFF-47BE-B97D-358741E1D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635" y="4725144"/>
                <a:ext cx="6708845" cy="1684244"/>
              </a:xfrm>
              <a:prstGeom prst="rect">
                <a:avLst/>
              </a:prstGeom>
              <a:blipFill>
                <a:blip r:embed="rId8"/>
                <a:stretch>
                  <a:fillRect l="-995" b="-6071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7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7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7" grpId="0" bldLvl="0" animBg="1"/>
      <p:bldP spid="3" grpId="0" animBg="1"/>
      <p:bldP spid="3" grpId="1" animBg="1"/>
      <p:bldP spid="9" grpId="0"/>
      <p:bldP spid="9" grpId="1"/>
      <p:bldP spid="10" grpId="0" animBg="1"/>
      <p:bldP spid="10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8370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210185" y="758169"/>
                <a:ext cx="8442960" cy="2718162"/>
              </a:xfrm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lIns="91440" tIns="45720" rIns="91440" bIns="45720" anchor="t"/>
              <a:lstStyle/>
              <a:p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初始为空的栈上的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个栈操作序列的分析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由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PUSH、POP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MULTIPOP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长为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的栈操作序列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83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0185" y="758169"/>
                <a:ext cx="8442960" cy="2718162"/>
              </a:xfrm>
              <a:blipFill>
                <a:blip r:embed="rId3"/>
                <a:stretch>
                  <a:fillRect l="-504" t="-1111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797" name="Rectangle 5"/>
              <p:cNvSpPr/>
              <p:nvPr/>
            </p:nvSpPr>
            <p:spPr>
              <a:xfrm>
                <a:off x="101600" y="3616960"/>
                <a:ext cx="1981200" cy="2971800"/>
              </a:xfrm>
              <a:prstGeom prst="rect">
                <a:avLst/>
              </a:prstGeom>
              <a:solidFill>
                <a:srgbClr val="99FF66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endParaRPr lang="zh-CN" altLang="en-US" sz="2000" dirty="0">
                  <a:solidFill>
                    <a:srgbClr val="CC3399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zh-CN" altLang="en-US" sz="2000" dirty="0">
                    <a:solidFill>
                      <a:srgbClr val="CC3399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操作1：   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2000" i="1" baseline="-25000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endParaRPr lang="en-US" altLang="zh-CN" sz="2000" baseline="-25000" dirty="0">
                  <a:solidFill>
                    <a:srgbClr val="2F12DE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zh-CN" altLang="en-US" sz="2000" dirty="0">
                    <a:solidFill>
                      <a:srgbClr val="CC3399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操作2：   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2000" i="1" baseline="-25000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endParaRPr lang="en-US" altLang="zh-CN" sz="2000" baseline="-25000" dirty="0">
                  <a:solidFill>
                    <a:srgbClr val="2F12DE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en-US" altLang="zh-CN" sz="2000" dirty="0">
                    <a:solidFill>
                      <a:srgbClr val="CC3399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    :</a:t>
                </a:r>
                <a:endParaRPr lang="zh-CN" altLang="en-US" sz="2000" dirty="0">
                  <a:solidFill>
                    <a:srgbClr val="CC3399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en-US" altLang="zh-CN" sz="2000" dirty="0">
                    <a:solidFill>
                      <a:srgbClr val="CC3399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    :</a:t>
                </a:r>
                <a:endParaRPr lang="zh-CN" altLang="en-US" sz="2000" dirty="0">
                  <a:solidFill>
                    <a:srgbClr val="CC3399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en-US" altLang="zh-CN" sz="2000" dirty="0">
                    <a:solidFill>
                      <a:srgbClr val="CC3399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    :</a:t>
                </a:r>
                <a:endParaRPr lang="zh-CN" altLang="en-US" sz="2000" dirty="0">
                  <a:solidFill>
                    <a:srgbClr val="CC3399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zh-CN" altLang="en-US" sz="2000" dirty="0">
                    <a:solidFill>
                      <a:srgbClr val="CC3399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操作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CC3399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000" dirty="0">
                    <a:solidFill>
                      <a:srgbClr val="CC3399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:     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2000" i="1" baseline="-25000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endParaRPr lang="en-US" altLang="zh-CN" sz="2000" baseline="-25000" dirty="0">
                  <a:solidFill>
                    <a:srgbClr val="2F12DE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None/>
                </a:pPr>
                <a:endParaRPr lang="en-US" altLang="zh-CN" sz="2000" baseline="-25000" dirty="0">
                  <a:solidFill>
                    <a:srgbClr val="CC3399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797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0" y="3616960"/>
                <a:ext cx="1981200" cy="2971800"/>
              </a:xfrm>
              <a:prstGeom prst="rect">
                <a:avLst/>
              </a:prstGeom>
              <a:blipFill rotWithShape="1">
                <a:blip r:embed="rId4"/>
                <a:stretch>
                  <a:fillRect l="-256" t="-8013" r="-224" b="-8056"/>
                </a:stretch>
              </a:blip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195736" y="4077072"/>
                <a:ext cx="2519729" cy="83099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m:t>𝑻</m:t>
                      </m:r>
                      <m:r>
                        <a:rPr lang="en-US" altLang="zh-CN" sz="4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m:t>(</m:t>
                      </m:r>
                      <m:r>
                        <a:rPr lang="en-US" altLang="zh-CN" sz="4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m:t>𝒏</m:t>
                      </m:r>
                      <m:r>
                        <a:rPr lang="en-US" altLang="zh-CN" sz="4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m:t>)=?</m:t>
                      </m:r>
                    </m:oMath>
                  </m:oMathPara>
                </a14:m>
                <a:endParaRPr lang="en-US" altLang="zh-CN" sz="4800" b="1" dirty="0">
                  <a:solidFill>
                    <a:srgbClr val="FF0000"/>
                  </a:solidFill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4077072"/>
                <a:ext cx="2519729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210185" y="1628119"/>
                <a:ext cx="8369300" cy="230832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一个对象在每次被压入栈后至多被弹出一次</a:t>
                </a:r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在一个非空栈上调用POP的次数（包括在MULTIPOP内的调用）至多等于PUSH的次数， 即至多为</a:t>
                </a:r>
                <a14:m>
                  <m:oMath xmlns:m="http://schemas.openxmlformats.org/officeDocument/2006/math">
                    <m:r>
                      <a:rPr lang="zh-CN" altLang="en-US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𝑛</m:t>
                    </m:r>
                    <m:r>
                      <a:rPr lang="en-US" altLang="zh-CN" sz="2000" b="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−1</m:t>
                    </m:r>
                  </m:oMath>
                </a14:m>
                <a:r>
                  <a:rPr lang="zh-CN" altLang="en-US" sz="2000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（比如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𝑛</m:t>
                    </m:r>
                    <m:r>
                      <a:rPr lang="en-US" altLang="zh-CN" sz="20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−1 </m:t>
                    </m:r>
                  </m:oMath>
                </a14:m>
                <a:r>
                  <a:rPr lang="zh-CN" altLang="en-US" sz="2000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次</a:t>
                </a:r>
                <a:r>
                  <a:rPr lang="en-US" altLang="zh-CN" sz="2000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PUSH</a:t>
                </a:r>
                <a:r>
                  <a:rPr lang="zh-CN" altLang="en-US" sz="2000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000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000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次</a:t>
                </a:r>
                <a:r>
                  <a:rPr lang="zh-CN" altLang="en-US" sz="2000" dirty="0">
                    <a:solidFill>
                      <a:srgbClr val="0000FF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MULTIPOP </a:t>
                </a:r>
                <a:r>
                  <a:rPr lang="zh-CN" altLang="en-US" sz="2000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）</a:t>
                </a:r>
              </a:p>
              <a:p>
                <a:pPr marL="342900" indent="-342900" algn="just">
                  <a:buFont typeface="Arial" panose="020B0604020202020204" pitchFamily="34" charset="0"/>
                  <a:buNone/>
                </a:pPr>
                <a:r>
                  <a:rPr lang="zh-CN" altLang="en-US" dirty="0">
                    <a:solidFill>
                      <a:srgbClr val="CC3399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endParaRPr lang="zh-CN" altLang="en-US" sz="2000" dirty="0">
                  <a:solidFill>
                    <a:srgbClr val="FF0000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85" y="1628119"/>
                <a:ext cx="8369300" cy="2308324"/>
              </a:xfrm>
              <a:prstGeom prst="rect">
                <a:avLst/>
              </a:prstGeom>
              <a:blipFill>
                <a:blip r:embed="rId6"/>
                <a:stretch>
                  <a:fillRect l="-655" r="-8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2120331" y="5326380"/>
                <a:ext cx="7031925" cy="141891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摊还代价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=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𝑇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𝑛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)/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𝑛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=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𝑂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(1)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；</a:t>
                </a:r>
                <a:endParaRPr lang="en-US" altLang="zh-CN" sz="2000" dirty="0">
                  <a:solidFill>
                    <a:srgbClr val="FF0000"/>
                  </a:solidFill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最坏情况下这样的一个操作序列的时间复杂度最多为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𝑂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𝑛</m:t>
                    </m:r>
                    <m:r>
                      <a:rPr lang="en-US" altLang="zh-CN" sz="20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lang="en-US" altLang="zh-CN" sz="2000" dirty="0">
                  <a:solidFill>
                    <a:srgbClr val="FF0000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利用聚集分析，得到了一个更好的上界。</a:t>
                </a:r>
                <a:endParaRPr lang="en-US" altLang="zh-CN" sz="2000" dirty="0">
                  <a:solidFill>
                    <a:srgbClr val="FF0000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331" y="5326380"/>
                <a:ext cx="7031925" cy="1418915"/>
              </a:xfrm>
              <a:prstGeom prst="rect">
                <a:avLst/>
              </a:prstGeom>
              <a:blipFill>
                <a:blip r:embed="rId7"/>
                <a:stretch>
                  <a:fillRect l="-605" r="-4322" b="-4641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七角星 8"/>
          <p:cNvSpPr/>
          <p:nvPr/>
        </p:nvSpPr>
        <p:spPr>
          <a:xfrm>
            <a:off x="5363845" y="3320415"/>
            <a:ext cx="3676015" cy="2016125"/>
          </a:xfrm>
          <a:prstGeom prst="star7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000066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algn="ctr"/>
            <a:endParaRPr lang="zh-CN" altLang="en-US" sz="2000" dirty="0">
              <a:solidFill>
                <a:srgbClr val="000066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algn="ctr"/>
            <a:r>
              <a:rPr lang="zh-CN" altLang="en-US" dirty="0">
                <a:solidFill>
                  <a:srgbClr val="00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注意</a:t>
            </a:r>
            <a:r>
              <a:rPr lang="en-US" altLang="zh-CN" dirty="0">
                <a:solidFill>
                  <a:srgbClr val="00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:  </a:t>
            </a:r>
            <a:r>
              <a:rPr lang="zh-CN" altLang="en-US" dirty="0">
                <a:solidFill>
                  <a:srgbClr val="00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分析过程没有使用任何的概率！</a:t>
            </a:r>
            <a:endParaRPr lang="zh-CN" altLang="en-US" dirty="0">
              <a:solidFill>
                <a:srgbClr val="000066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zh-CN" altLang="en-US" dirty="0">
              <a:solidFill>
                <a:srgbClr val="000066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Rectangle 2"/>
          <p:cNvSpPr>
            <a:spLocks noGrp="1"/>
          </p:cNvSpPr>
          <p:nvPr>
            <p:ph type="title"/>
          </p:nvPr>
        </p:nvSpPr>
        <p:spPr>
          <a:xfrm>
            <a:off x="0" y="-99392"/>
            <a:ext cx="9144000" cy="1143000"/>
          </a:xfrm>
        </p:spPr>
        <p:txBody>
          <a:bodyPr wrap="square" lIns="91440" tIns="45720" rIns="91440" bIns="45720" anchor="ctr"/>
          <a:lstStyle/>
          <a:p>
            <a:r>
              <a:rPr lang="zh-CN" altLang="en-US" sz="4000" dirty="0">
                <a:solidFill>
                  <a:srgbClr val="2F12D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聚集分析法</a:t>
            </a:r>
            <a:r>
              <a:rPr lang="zh-CN" altLang="en-US" sz="4000" dirty="0">
                <a:solidFill>
                  <a:srgbClr val="2F12D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实例1-栈操作</a:t>
            </a:r>
            <a:endParaRPr lang="zh-CN" altLang="en-US" sz="4000" kern="1200" dirty="0">
              <a:solidFill>
                <a:srgbClr val="2F12DE"/>
              </a:solidFill>
              <a:latin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3696770" y="4098841"/>
                <a:ext cx="1609351" cy="76944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+mn-ea"/>
                        </a:rPr>
                        <m:t>≤</m:t>
                      </m:r>
                      <m:r>
                        <a:rPr lang="en-US" altLang="zh-CN" sz="4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+mn-ea"/>
                        </a:rPr>
                        <m:t>𝟐</m:t>
                      </m:r>
                      <m:r>
                        <a:rPr lang="en-US" altLang="zh-CN" sz="4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+mn-ea"/>
                        </a:rPr>
                        <m:t>𝒏</m:t>
                      </m:r>
                    </m:oMath>
                  </m:oMathPara>
                </a14:m>
                <a:endParaRPr lang="en-US" altLang="zh-CN" sz="4400" b="1" dirty="0">
                  <a:solidFill>
                    <a:srgbClr val="FF0000"/>
                  </a:solidFill>
                  <a:sym typeface="+mn-ea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770" y="4098841"/>
                <a:ext cx="1609351" cy="7694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7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7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7" grpId="0" bldLvl="0" animBg="1"/>
      <p:bldP spid="4" grpId="0" animBg="1"/>
      <p:bldP spid="4" grpId="1" animBg="1"/>
      <p:bldP spid="2" grpId="0"/>
      <p:bldP spid="2" grpId="1"/>
      <p:bldP spid="8" grpId="1" animBg="1"/>
      <p:bldP spid="8" grpId="2" animBg="1"/>
      <p:bldP spid="9" grpId="1" animBg="1"/>
      <p:bldP spid="9" grpId="2" animBg="1"/>
      <p:bldP spid="14" grpId="0" animBg="1"/>
      <p:bldP spid="1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4819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582930" y="1034157"/>
                <a:ext cx="7772400" cy="5131147"/>
              </a:xfr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lIns="91440" tIns="45720" rIns="91440" bIns="45720" anchor="t"/>
              <a:lstStyle/>
              <a:p>
                <a:pPr algn="just">
                  <a:lnSpc>
                    <a:spcPct val="150000"/>
                  </a:lnSpc>
                  <a:buFont typeface="Wingdings" panose="05000000000000000000" pitchFamily="2" charset="2"/>
                  <a:buNone/>
                </a:pPr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1. 问题定义</a:t>
                </a:r>
                <a:endParaRPr lang="zh-CN" altLang="en-US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1143000" lvl="1" algn="just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1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 </a:t>
                </a:r>
                <a:r>
                  <a:rPr lang="zh-CN" altLang="en-US" sz="21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实现一个由</a:t>
                </a:r>
                <a14:m>
                  <m:oMath xmlns:m="http://schemas.openxmlformats.org/officeDocument/2006/math">
                    <m:r>
                      <a:rPr lang="zh-CN" altLang="en-US" sz="21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100" b="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zh-CN" altLang="en-US" sz="21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开始向上计数的</a:t>
                </a:r>
                <a14:m>
                  <m:oMath xmlns:m="http://schemas.openxmlformats.org/officeDocument/2006/math">
                    <m:r>
                      <a:rPr lang="en-US" altLang="zh-CN" sz="2100" b="0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1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zh-CN" altLang="en-US" sz="21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位二进制计数器。</a:t>
                </a:r>
              </a:p>
              <a:p>
                <a:pPr marL="1143000" lvl="1" algn="just" latinLnBrk="0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1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输入：</a:t>
                </a:r>
                <a14:m>
                  <m:oMath xmlns:m="http://schemas.openxmlformats.org/officeDocument/2006/math">
                    <m:r>
                      <a:rPr lang="en-US" altLang="zh-CN" sz="21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zh-CN" altLang="en-US" sz="21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位二进制变量</a:t>
                </a:r>
                <a14:m>
                  <m:oMath xmlns:m="http://schemas.openxmlformats.org/officeDocument/2006/math">
                    <m:r>
                      <a:rPr lang="en-US" altLang="zh-CN" sz="21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altLang="zh-CN" sz="21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1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初始值为0。</a:t>
                </a:r>
              </a:p>
              <a:p>
                <a:pPr marL="1143000" lvl="1" algn="just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1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输出：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1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1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sz="21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+1</m:t>
                        </m:r>
                      </m:e>
                    </m:d>
                    <m:r>
                      <a:rPr lang="en-US" altLang="zh-CN" sz="21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𝑚𝑜𝑑</m:t>
                    </m:r>
                    <m:r>
                      <a:rPr lang="en-US" altLang="zh-CN" sz="21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2</m:t>
                    </m:r>
                    <m:r>
                      <a:rPr lang="en-US" altLang="zh-CN" sz="2100" i="1" baseline="30000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endParaRPr lang="en-US" altLang="zh-CN" sz="21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1143000" lvl="1" algn="just" latinLnBrk="0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1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1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数据结构：</a:t>
                </a:r>
              </a:p>
              <a:p>
                <a:pPr marL="685800" algn="just" latinLnBrk="0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位数组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24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[0⋯</m:t>
                    </m:r>
                    <m:r>
                      <a:rPr lang="en-US" altLang="zh-CN" sz="24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4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−1]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作为计数器，存储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endParaRPr lang="en-US" altLang="zh-CN" sz="2400" dirty="0">
                  <a:solidFill>
                    <a:srgbClr val="2F12DE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indent="0" algn="just" latinLnBrk="0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的最低位在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24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[0]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中，最高位在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24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4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4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−1]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中</a:t>
                </a:r>
              </a:p>
              <a:p>
                <a:pPr>
                  <a:buFont typeface="Wingdings" panose="05000000000000000000" pitchFamily="2" charset="2"/>
                  <a:buNone/>
                </a:pPr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          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endParaRPr lang="zh-CN" altLang="en-US" sz="2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81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2930" y="1034157"/>
                <a:ext cx="7772400" cy="5131147"/>
              </a:xfrm>
              <a:blipFill>
                <a:blip r:embed="rId3"/>
                <a:stretch>
                  <a:fillRect l="-1095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273" name="Rectangle 2"/>
          <p:cNvSpPr>
            <a:spLocks noGrp="1"/>
          </p:cNvSpPr>
          <p:nvPr/>
        </p:nvSpPr>
        <p:spPr>
          <a:xfrm>
            <a:off x="650875" y="-46990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dirty="0">
                <a:solidFill>
                  <a:srgbClr val="2F12D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聚集分析法</a:t>
            </a:r>
            <a:r>
              <a:rPr lang="zh-CN" altLang="en-US" sz="4000" kern="1200" dirty="0">
                <a:solidFill>
                  <a:srgbClr val="2F12D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实例</a:t>
            </a:r>
            <a:r>
              <a:rPr lang="en-US" altLang="zh-CN" sz="4000" kern="1200" dirty="0">
                <a:solidFill>
                  <a:srgbClr val="2F12D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4000" kern="1200" dirty="0">
                <a:solidFill>
                  <a:srgbClr val="2F12D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4000" dirty="0">
                <a:solidFill>
                  <a:srgbClr val="2F12D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二进制计数器</a:t>
            </a:r>
            <a:endParaRPr lang="zh-CN" altLang="en-US" sz="4000" kern="1200" dirty="0">
              <a:solidFill>
                <a:srgbClr val="2F12DE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2699792" y="4941169"/>
                <a:ext cx="2151295" cy="1046248"/>
              </a:xfrm>
              <a:prstGeom prst="rect">
                <a:avLst/>
              </a:prstGeom>
              <a:solidFill>
                <a:schemeClr val="bg1"/>
              </a:solidFill>
              <a:ln w="254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kumimoji="1"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kumimoji="1"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kumimoji="1" lang="en-US" altLang="zh-CN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4941169"/>
                <a:ext cx="2151295" cy="10462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81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81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4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4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uiExpand="1" build="p" animBg="1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5843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409575" y="1240027"/>
                <a:ext cx="8229600" cy="1540901"/>
              </a:xfrm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lIns="91440" tIns="45720" rIns="91440" bIns="45720" anchor="t"/>
              <a:lstStyle/>
              <a:p>
                <a:pPr marL="0" indent="0" algn="just">
                  <a:buNone/>
                </a:pPr>
                <a:r>
                  <a:rPr lang="zh-CN" altLang="en-US" sz="28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2. 计数器加1算法</a:t>
                </a:r>
                <a:endParaRPr lang="zh-CN" altLang="en-US" sz="2800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algn="just">
                  <a:buFont typeface="Arial" panose="020B0604020202020204" pitchFamily="34" charset="0"/>
                  <a:buChar char="•"/>
                </a:pPr>
                <a:r>
                  <a:rPr lang="zh-CN" altLang="en-US" sz="245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  输入：</a:t>
                </a:r>
                <a14:m>
                  <m:oMath xmlns:m="http://schemas.openxmlformats.org/officeDocument/2006/math">
                    <m:r>
                      <a:rPr lang="en-US" altLang="zh-CN" sz="2450" i="1" dirty="0" smtClean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2450" i="1" dirty="0" smtClean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[0⋯</m:t>
                    </m:r>
                    <m:r>
                      <a:rPr lang="en-US" altLang="zh-CN" sz="2450" i="1" dirty="0" smtClean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450" i="1" dirty="0" smtClean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−1]</m:t>
                    </m:r>
                    <m:r>
                      <a:rPr lang="zh-CN" altLang="en-US" sz="245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lang="zh-CN" altLang="en-US" sz="245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存储二进制数</a:t>
                </a:r>
                <a14:m>
                  <m:oMath xmlns:m="http://schemas.openxmlformats.org/officeDocument/2006/math">
                    <m:r>
                      <a:rPr lang="en-US" altLang="zh-CN" sz="2450" i="1" dirty="0" smtClean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endParaRPr lang="en-US" altLang="zh-CN" sz="2450" dirty="0">
                  <a:solidFill>
                    <a:srgbClr val="2F12DE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algn="just">
                  <a:buFont typeface="Arial" panose="020B0604020202020204" pitchFamily="34" charset="0"/>
                  <a:buChar char="•"/>
                </a:pPr>
                <a:r>
                  <a:rPr lang="en-US" altLang="zh-CN" sz="245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  </a:t>
                </a:r>
                <a:r>
                  <a:rPr lang="zh-CN" altLang="en-US" sz="245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输出：</a:t>
                </a:r>
                <a14:m>
                  <m:oMath xmlns:m="http://schemas.openxmlformats.org/officeDocument/2006/math">
                    <m:r>
                      <a:rPr lang="en-US" altLang="zh-CN" sz="2450" i="1" dirty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2450" i="1" dirty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[0⋯</m:t>
                    </m:r>
                    <m:r>
                      <a:rPr lang="en-US" altLang="zh-CN" sz="2450" i="1" dirty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450" i="1" dirty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−1]</m:t>
                    </m:r>
                  </m:oMath>
                </a14:m>
                <a:r>
                  <a:rPr lang="zh-CN" altLang="en-US" sz="245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，存储二进制数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+1</m:t>
                        </m:r>
                      </m:e>
                    </m:d>
                    <m:r>
                      <a:rPr lang="en-US" altLang="zh-CN" sz="2400" i="1" dirty="0" smtClean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𝑚𝑜𝑑</m:t>
                    </m:r>
                    <m:r>
                      <a:rPr lang="en-US" altLang="zh-CN" sz="2400" i="1" dirty="0" smtClean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2</m:t>
                    </m:r>
                    <m:r>
                      <a:rPr lang="en-US" altLang="zh-CN" sz="2400" i="1" baseline="30000" dirty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endParaRPr lang="en-US" altLang="zh-CN" sz="2450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84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9575" y="1240027"/>
                <a:ext cx="8229600" cy="1540901"/>
              </a:xfrm>
              <a:blipFill>
                <a:blip r:embed="rId3"/>
                <a:stretch>
                  <a:fillRect l="-1329" t="-4280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273" name="Rectangle 2"/>
          <p:cNvSpPr>
            <a:spLocks noGrp="1"/>
          </p:cNvSpPr>
          <p:nvPr/>
        </p:nvSpPr>
        <p:spPr>
          <a:xfrm>
            <a:off x="0" y="-46990"/>
            <a:ext cx="9144000" cy="11430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dirty="0">
                <a:solidFill>
                  <a:srgbClr val="2F12D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聚集分析法</a:t>
            </a:r>
            <a:r>
              <a:rPr lang="zh-CN" altLang="en-US" sz="4000" dirty="0">
                <a:solidFill>
                  <a:srgbClr val="2F12D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实例</a:t>
            </a:r>
            <a:r>
              <a:rPr lang="en-US" altLang="zh-CN" sz="4000" dirty="0">
                <a:solidFill>
                  <a:srgbClr val="2F12D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solidFill>
                  <a:srgbClr val="2F12D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4000" dirty="0">
                <a:solidFill>
                  <a:srgbClr val="2F12D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二进制计数器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3"/>
              <p:cNvSpPr txBox="1">
                <a:spLocks noChangeArrowheads="1"/>
              </p:cNvSpPr>
              <p:nvPr/>
            </p:nvSpPr>
            <p:spPr bwMode="auto">
              <a:xfrm>
                <a:off x="827584" y="2924945"/>
                <a:ext cx="6869431" cy="309157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lIns="144000" tIns="144000" bIns="144000">
                <a:spAutoFit/>
              </a:bodyPr>
              <a:lstStyle/>
              <a:p>
                <a:pPr>
                  <a:defRPr/>
                </a:pPr>
                <a:r>
                  <a:rPr lang="en-US" altLang="zh-CN" sz="2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INCREMENT(A)</a:t>
                </a:r>
                <a:endParaRPr lang="en-US" sz="26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sz="2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1. 	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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;</a:t>
                </a:r>
              </a:p>
              <a:p>
                <a:pPr>
                  <a:defRPr/>
                </a:pPr>
                <a:r>
                  <a:rPr lang="en-US" sz="2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2. 	</a:t>
                </a:r>
                <a:r>
                  <a:rPr lang="en-US" altLang="zh-CN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while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𝑙𝑒𝑛𝑔𝑡h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 </m:t>
                    </m:r>
                  </m:oMath>
                </a14:m>
                <a:r>
                  <a:rPr lang="en-US" altLang="zh-CN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i="1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]=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1  </m:t>
                    </m:r>
                  </m:oMath>
                </a14:m>
                <a:r>
                  <a:rPr lang="en-US" altLang="zh-CN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Do</a:t>
                </a:r>
                <a:endParaRPr lang="en-US" sz="2600" dirty="0">
                  <a:latin typeface="Consolas" panose="020B0609020204030204" pitchFamily="49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sz="2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3. 		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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altLang="zh-CN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;</a:t>
                </a:r>
              </a:p>
              <a:p>
                <a:pPr>
                  <a:defRPr/>
                </a:pPr>
                <a:r>
                  <a:rPr lang="en-US" sz="2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4. 		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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+1</m:t>
                    </m:r>
                  </m:oMath>
                </a14:m>
                <a:r>
                  <a:rPr lang="en-US" altLang="zh-CN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;</a:t>
                </a:r>
                <a:r>
                  <a:rPr lang="en-US" sz="26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  </a:t>
                </a:r>
                <a:endParaRPr lang="zh-CN" altLang="en-US" sz="2600" dirty="0">
                  <a:latin typeface="Consolas" panose="020B0609020204030204" pitchFamily="49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sz="2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5.	</a:t>
                </a:r>
                <a:r>
                  <a:rPr lang="en-US" altLang="zh-CN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If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𝑙𝑒𝑛𝑔𝑡h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altLang="zh-CN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  Then  </a:t>
                </a:r>
              </a:p>
              <a:p>
                <a:pPr>
                  <a:defRPr/>
                </a:pPr>
                <a:r>
                  <a:rPr lang="en-US" altLang="zh-CN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6.       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 err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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altLang="zh-CN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7584" y="2924945"/>
                <a:ext cx="6869431" cy="30915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84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84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uiExpand="1" build="p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Rectangle 4"/>
          <p:cNvSpPr/>
          <p:nvPr/>
        </p:nvSpPr>
        <p:spPr>
          <a:xfrm>
            <a:off x="340995" y="1603092"/>
            <a:ext cx="8597265" cy="3804920"/>
          </a:xfrm>
          <a:prstGeom prst="rect">
            <a:avLst/>
          </a:prstGeom>
          <a:solidFill>
            <a:srgbClr val="99FF99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CC3399"/>
                </a:solidFill>
                <a:effectLst/>
                <a:sym typeface="+mn-ea"/>
              </a:rPr>
              <a:t>      </a:t>
            </a:r>
            <a:r>
              <a:rPr lang="en-US" altLang="zh-CN" dirty="0">
                <a:solidFill>
                  <a:srgbClr val="2F12DE"/>
                </a:solidFill>
                <a:effectLst/>
                <a:sym typeface="+mn-ea"/>
              </a:rPr>
              <a:t>     </a:t>
            </a:r>
            <a:endParaRPr lang="en-US" altLang="zh-CN" dirty="0">
              <a:solidFill>
                <a:srgbClr val="2F12DE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515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471170" y="675005"/>
                <a:ext cx="8202930" cy="567690"/>
              </a:xfrm>
            </p:spPr>
            <p:txBody>
              <a:bodyPr wrap="square" lIns="91440" tIns="45720" rIns="91440" bIns="45720" anchor="t"/>
              <a:lstStyle/>
              <a:p>
                <a:pPr marL="0" indent="0" algn="just">
                  <a:buNone/>
                </a:pPr>
                <a:r>
                  <a:rPr lang="zh-CN" altLang="en-US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3.初始为零的计数器上</a:t>
                </a:r>
                <a14:m>
                  <m:oMath xmlns:m="http://schemas.openxmlformats.org/officeDocument/2006/math">
                    <m:r>
                      <a:rPr lang="zh-CN" altLang="en-US" sz="2400" b="1" i="1" dirty="0" smtClean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lang="zh-CN" altLang="en-US" sz="2400" b="1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个INCREMENT操作的分析 </a:t>
                </a:r>
                <a:r>
                  <a:rPr lang="zh-CN" altLang="en-US" sz="2400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4515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1170" y="675005"/>
                <a:ext cx="8202930" cy="567690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273" name="Rectangle 2"/>
          <p:cNvSpPr>
            <a:spLocks noGrp="1"/>
          </p:cNvSpPr>
          <p:nvPr/>
        </p:nvSpPr>
        <p:spPr>
          <a:xfrm>
            <a:off x="548640" y="-173355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dirty="0">
                <a:solidFill>
                  <a:srgbClr val="2F12D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聚集分析法</a:t>
            </a:r>
            <a:r>
              <a:rPr lang="zh-CN" altLang="en-US" sz="4000" dirty="0">
                <a:solidFill>
                  <a:srgbClr val="2F12D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实例</a:t>
            </a:r>
            <a:r>
              <a:rPr lang="en-US" altLang="zh-CN" sz="4000" dirty="0">
                <a:solidFill>
                  <a:srgbClr val="2F12D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4000" dirty="0">
                <a:solidFill>
                  <a:srgbClr val="2F12D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4000" dirty="0">
                <a:solidFill>
                  <a:srgbClr val="2F12D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二进制计数器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34415" y="2670527"/>
            <a:ext cx="7498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2F12DE"/>
                </a:solidFill>
                <a:effectLst/>
                <a:sym typeface="+mn-ea"/>
              </a:rPr>
              <a:t>1</a:t>
            </a:r>
            <a:r>
              <a:rPr lang="en-US" altLang="zh-CN" dirty="0">
                <a:solidFill>
                  <a:srgbClr val="CC3399"/>
                </a:solidFill>
                <a:effectLst/>
                <a:sym typeface="+mn-ea"/>
              </a:rPr>
              <a:t>              0        0        0       0       0        0        0        </a:t>
            </a:r>
            <a:r>
              <a:rPr lang="en-US" altLang="zh-CN" dirty="0">
                <a:solidFill>
                  <a:srgbClr val="FF0000"/>
                </a:solidFill>
                <a:effectLst/>
                <a:sym typeface="+mn-ea"/>
              </a:rPr>
              <a:t>1</a:t>
            </a:r>
            <a:r>
              <a:rPr lang="en-US" altLang="zh-CN" dirty="0">
                <a:solidFill>
                  <a:srgbClr val="CC3399"/>
                </a:solidFill>
                <a:effectLst/>
                <a:sym typeface="+mn-ea"/>
              </a:rPr>
              <a:t>        </a:t>
            </a:r>
            <a:r>
              <a:rPr lang="en-US" dirty="0">
                <a:solidFill>
                  <a:srgbClr val="2F12DE"/>
                </a:solidFill>
                <a:effectLst/>
                <a:sym typeface="+mn-ea"/>
              </a:rPr>
              <a:t>1</a:t>
            </a:r>
            <a:endParaRPr lang="en-US" dirty="0">
              <a:effectLst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-151765" y="1603092"/>
            <a:ext cx="901763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CC3399"/>
                </a:solidFill>
                <a:effectLst/>
                <a:sym typeface="+mn-ea"/>
              </a:rPr>
              <a:t>      </a:t>
            </a:r>
            <a:r>
              <a:rPr lang="en-US" altLang="zh-CN" dirty="0">
                <a:solidFill>
                  <a:srgbClr val="2F12DE"/>
                </a:solidFill>
                <a:effectLst/>
                <a:sym typeface="+mn-ea"/>
              </a:rPr>
              <a:t>Counter</a:t>
            </a:r>
            <a:r>
              <a:rPr lang="en-US" altLang="zh-CN" dirty="0">
                <a:solidFill>
                  <a:srgbClr val="CC3399"/>
                </a:solidFill>
                <a:effectLst/>
                <a:sym typeface="+mn-ea"/>
              </a:rPr>
              <a:t>                                                                                   </a:t>
            </a:r>
            <a:r>
              <a:rPr lang="en-US" altLang="zh-CN" dirty="0">
                <a:solidFill>
                  <a:srgbClr val="2F12DE"/>
                </a:solidFill>
                <a:effectLst/>
                <a:sym typeface="+mn-ea"/>
              </a:rPr>
              <a:t>total</a:t>
            </a:r>
            <a:endParaRPr lang="en-US" altLang="zh-CN" dirty="0">
              <a:solidFill>
                <a:srgbClr val="CC3399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CC3399"/>
                </a:solidFill>
                <a:effectLst/>
                <a:sym typeface="+mn-ea"/>
              </a:rPr>
              <a:t> </a:t>
            </a:r>
            <a:r>
              <a:rPr lang="en-US" altLang="zh-CN" dirty="0">
                <a:solidFill>
                  <a:srgbClr val="2F12DE"/>
                </a:solidFill>
                <a:effectLst/>
                <a:sym typeface="+mn-ea"/>
              </a:rPr>
              <a:t> N</a:t>
            </a:r>
            <a:r>
              <a:rPr lang="en-US" altLang="zh-CN" dirty="0">
                <a:solidFill>
                  <a:srgbClr val="CC3399"/>
                </a:solidFill>
                <a:effectLst/>
                <a:sym typeface="+mn-ea"/>
              </a:rPr>
              <a:t>           A[7]  A[6]  A[5]  A[4]  A[3]  A[2]   A[1]  A[0]        </a:t>
            </a:r>
            <a:endParaRPr lang="en-US" altLang="zh-CN" dirty="0">
              <a:solidFill>
                <a:srgbClr val="CC3399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CC3399"/>
                </a:solidFill>
                <a:effectLst/>
                <a:sym typeface="+mn-ea"/>
              </a:rPr>
              <a:t>          </a:t>
            </a:r>
            <a:r>
              <a:rPr lang="en-US" altLang="zh-CN" dirty="0">
                <a:solidFill>
                  <a:srgbClr val="2F12DE"/>
                </a:solidFill>
                <a:effectLst/>
                <a:sym typeface="+mn-ea"/>
              </a:rPr>
              <a:t> 0</a:t>
            </a:r>
            <a:r>
              <a:rPr lang="en-US" altLang="zh-CN" dirty="0">
                <a:solidFill>
                  <a:srgbClr val="CC3399"/>
                </a:solidFill>
                <a:effectLst/>
                <a:sym typeface="+mn-ea"/>
              </a:rPr>
              <a:t>              0        0        0       0       0        0        0        </a:t>
            </a:r>
            <a:r>
              <a:rPr lang="en-US" altLang="zh-CN" dirty="0">
                <a:solidFill>
                  <a:srgbClr val="FF0000"/>
                </a:solidFill>
                <a:effectLst/>
                <a:sym typeface="+mn-ea"/>
              </a:rPr>
              <a:t>0</a:t>
            </a:r>
            <a:r>
              <a:rPr lang="en-US" altLang="zh-CN" dirty="0">
                <a:solidFill>
                  <a:srgbClr val="CC3399"/>
                </a:solidFill>
                <a:effectLst/>
                <a:sym typeface="+mn-ea"/>
              </a:rPr>
              <a:t>        </a:t>
            </a:r>
            <a:r>
              <a:rPr lang="en-US" altLang="zh-CN" dirty="0">
                <a:solidFill>
                  <a:srgbClr val="2F12DE"/>
                </a:solidFill>
                <a:effectLst/>
                <a:sym typeface="+mn-ea"/>
              </a:rPr>
              <a:t>0</a:t>
            </a:r>
            <a:endParaRPr lang="zh-CN" altLang="en-US" dirty="0">
              <a:effectLst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36955" y="3020412"/>
            <a:ext cx="7498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2F12DE"/>
                </a:solidFill>
                <a:effectLst/>
                <a:sym typeface="+mn-ea"/>
              </a:rPr>
              <a:t>2</a:t>
            </a:r>
            <a:r>
              <a:rPr lang="en-US" altLang="zh-CN" dirty="0">
                <a:solidFill>
                  <a:srgbClr val="CC3399"/>
                </a:solidFill>
                <a:effectLst/>
                <a:sym typeface="+mn-ea"/>
              </a:rPr>
              <a:t>              0        0        0       0       0        0        </a:t>
            </a:r>
            <a:r>
              <a:rPr lang="en-US" altLang="zh-CN" dirty="0">
                <a:solidFill>
                  <a:srgbClr val="FF0000"/>
                </a:solidFill>
                <a:effectLst/>
                <a:sym typeface="+mn-ea"/>
              </a:rPr>
              <a:t>1</a:t>
            </a:r>
            <a:r>
              <a:rPr lang="en-US" altLang="zh-CN" dirty="0">
                <a:solidFill>
                  <a:srgbClr val="CC3399"/>
                </a:solidFill>
                <a:effectLst/>
                <a:sym typeface="+mn-ea"/>
              </a:rPr>
              <a:t>        </a:t>
            </a:r>
            <a:r>
              <a:rPr lang="en-US" altLang="zh-CN" dirty="0">
                <a:solidFill>
                  <a:srgbClr val="FF0000"/>
                </a:solidFill>
                <a:effectLst/>
                <a:sym typeface="+mn-ea"/>
              </a:rPr>
              <a:t>0</a:t>
            </a:r>
            <a:r>
              <a:rPr lang="en-US" altLang="zh-CN" dirty="0">
                <a:solidFill>
                  <a:srgbClr val="CC3399"/>
                </a:solidFill>
                <a:effectLst/>
                <a:sym typeface="+mn-ea"/>
              </a:rPr>
              <a:t>        </a:t>
            </a:r>
            <a:r>
              <a:rPr lang="en-US" dirty="0">
                <a:solidFill>
                  <a:srgbClr val="2F12DE"/>
                </a:solidFill>
                <a:effectLst/>
                <a:sym typeface="+mn-ea"/>
              </a:rPr>
              <a:t>3</a:t>
            </a:r>
            <a:endParaRPr lang="en-US" dirty="0">
              <a:effectLst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36955" y="3337277"/>
            <a:ext cx="7498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2F12DE"/>
                </a:solidFill>
                <a:effectLst/>
                <a:sym typeface="+mn-ea"/>
              </a:rPr>
              <a:t>3</a:t>
            </a:r>
            <a:r>
              <a:rPr lang="en-US" altLang="zh-CN" dirty="0">
                <a:solidFill>
                  <a:srgbClr val="CC3399"/>
                </a:solidFill>
                <a:effectLst/>
                <a:sym typeface="+mn-ea"/>
              </a:rPr>
              <a:t>              0        0        0       0       0        0        1        </a:t>
            </a:r>
            <a:r>
              <a:rPr lang="en-US" altLang="zh-CN" dirty="0">
                <a:solidFill>
                  <a:srgbClr val="FF0000"/>
                </a:solidFill>
                <a:effectLst/>
                <a:sym typeface="+mn-ea"/>
              </a:rPr>
              <a:t>1</a:t>
            </a:r>
            <a:r>
              <a:rPr lang="en-US" altLang="zh-CN" dirty="0">
                <a:solidFill>
                  <a:srgbClr val="CC3399"/>
                </a:solidFill>
                <a:effectLst/>
                <a:sym typeface="+mn-ea"/>
              </a:rPr>
              <a:t>        </a:t>
            </a:r>
            <a:r>
              <a:rPr lang="en-US" dirty="0">
                <a:solidFill>
                  <a:srgbClr val="2F12DE"/>
                </a:solidFill>
                <a:effectLst/>
                <a:sym typeface="+mn-ea"/>
              </a:rPr>
              <a:t>4</a:t>
            </a:r>
            <a:endParaRPr lang="en-US" dirty="0">
              <a:effectLst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36955" y="3647792"/>
            <a:ext cx="7498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2F12DE"/>
                </a:solidFill>
                <a:effectLst/>
                <a:sym typeface="+mn-ea"/>
              </a:rPr>
              <a:t>4</a:t>
            </a:r>
            <a:r>
              <a:rPr lang="en-US" altLang="zh-CN" dirty="0">
                <a:solidFill>
                  <a:srgbClr val="CC3399"/>
                </a:solidFill>
                <a:effectLst/>
                <a:sym typeface="+mn-ea"/>
              </a:rPr>
              <a:t>              0        0        0       0       0        </a:t>
            </a:r>
            <a:r>
              <a:rPr lang="en-US" altLang="zh-CN" dirty="0">
                <a:solidFill>
                  <a:srgbClr val="FF0000"/>
                </a:solidFill>
                <a:effectLst/>
                <a:sym typeface="+mn-ea"/>
              </a:rPr>
              <a:t>1</a:t>
            </a:r>
            <a:r>
              <a:rPr lang="en-US" altLang="zh-CN" dirty="0">
                <a:solidFill>
                  <a:srgbClr val="CC3399"/>
                </a:solidFill>
                <a:effectLst/>
                <a:sym typeface="+mn-ea"/>
              </a:rPr>
              <a:t>        </a:t>
            </a:r>
            <a:r>
              <a:rPr lang="en-US" altLang="zh-CN" dirty="0">
                <a:solidFill>
                  <a:srgbClr val="FF0000"/>
                </a:solidFill>
                <a:effectLst/>
                <a:sym typeface="+mn-ea"/>
              </a:rPr>
              <a:t>0</a:t>
            </a:r>
            <a:r>
              <a:rPr lang="en-US" altLang="zh-CN" dirty="0">
                <a:solidFill>
                  <a:srgbClr val="CC3399"/>
                </a:solidFill>
                <a:effectLst/>
                <a:sym typeface="+mn-ea"/>
              </a:rPr>
              <a:t>        </a:t>
            </a:r>
            <a:r>
              <a:rPr lang="en-US" altLang="zh-CN" dirty="0">
                <a:solidFill>
                  <a:srgbClr val="FF0000"/>
                </a:solidFill>
                <a:effectLst/>
                <a:sym typeface="+mn-ea"/>
              </a:rPr>
              <a:t>0</a:t>
            </a:r>
            <a:r>
              <a:rPr lang="en-US" altLang="zh-CN" dirty="0">
                <a:solidFill>
                  <a:srgbClr val="CC3399"/>
                </a:solidFill>
                <a:effectLst/>
                <a:sym typeface="+mn-ea"/>
              </a:rPr>
              <a:t>        </a:t>
            </a:r>
            <a:r>
              <a:rPr lang="en-US" dirty="0">
                <a:solidFill>
                  <a:srgbClr val="2F12DE"/>
                </a:solidFill>
                <a:effectLst/>
                <a:sym typeface="+mn-ea"/>
              </a:rPr>
              <a:t>7</a:t>
            </a:r>
            <a:endParaRPr lang="en-US">
              <a:effectLst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36955" y="3997042"/>
            <a:ext cx="7498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2F12DE"/>
                </a:solidFill>
                <a:effectLst/>
                <a:sym typeface="+mn-ea"/>
              </a:rPr>
              <a:t>5</a:t>
            </a:r>
            <a:r>
              <a:rPr lang="en-US" altLang="zh-CN" dirty="0">
                <a:solidFill>
                  <a:srgbClr val="CC3399"/>
                </a:solidFill>
                <a:effectLst/>
                <a:sym typeface="+mn-ea"/>
              </a:rPr>
              <a:t>              0        0        0       0       0        1        0        </a:t>
            </a:r>
            <a:r>
              <a:rPr lang="en-US" altLang="zh-CN" dirty="0">
                <a:solidFill>
                  <a:srgbClr val="FF0000"/>
                </a:solidFill>
                <a:effectLst/>
                <a:sym typeface="+mn-ea"/>
              </a:rPr>
              <a:t>1</a:t>
            </a:r>
            <a:r>
              <a:rPr lang="en-US" altLang="zh-CN" dirty="0">
                <a:solidFill>
                  <a:srgbClr val="CC3399"/>
                </a:solidFill>
                <a:effectLst/>
                <a:sym typeface="+mn-ea"/>
              </a:rPr>
              <a:t>        </a:t>
            </a:r>
            <a:r>
              <a:rPr lang="en-US" dirty="0">
                <a:solidFill>
                  <a:srgbClr val="2F12DE"/>
                </a:solidFill>
                <a:effectLst/>
                <a:sym typeface="+mn-ea"/>
              </a:rPr>
              <a:t>8</a:t>
            </a:r>
            <a:endParaRPr lang="en-US">
              <a:effectLst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36955" y="4305017"/>
            <a:ext cx="76504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2F12DE"/>
                </a:solidFill>
                <a:effectLst/>
                <a:sym typeface="+mn-ea"/>
              </a:rPr>
              <a:t>6</a:t>
            </a:r>
            <a:r>
              <a:rPr lang="en-US" altLang="zh-CN" dirty="0">
                <a:solidFill>
                  <a:srgbClr val="CC3399"/>
                </a:solidFill>
                <a:effectLst/>
                <a:sym typeface="+mn-ea"/>
              </a:rPr>
              <a:t>              0        0        0       0       0        1        </a:t>
            </a:r>
            <a:r>
              <a:rPr lang="en-US" altLang="zh-CN" dirty="0">
                <a:solidFill>
                  <a:srgbClr val="FF0000"/>
                </a:solidFill>
                <a:effectLst/>
                <a:sym typeface="+mn-ea"/>
              </a:rPr>
              <a:t>1</a:t>
            </a:r>
            <a:r>
              <a:rPr lang="en-US" altLang="zh-CN" dirty="0">
                <a:solidFill>
                  <a:srgbClr val="CC3399"/>
                </a:solidFill>
                <a:effectLst/>
                <a:sym typeface="+mn-ea"/>
              </a:rPr>
              <a:t>        </a:t>
            </a:r>
            <a:r>
              <a:rPr lang="en-US" altLang="zh-CN" dirty="0">
                <a:solidFill>
                  <a:srgbClr val="FF0000"/>
                </a:solidFill>
                <a:effectLst/>
                <a:sym typeface="+mn-ea"/>
              </a:rPr>
              <a:t>0</a:t>
            </a:r>
            <a:r>
              <a:rPr lang="en-US" altLang="zh-CN" dirty="0">
                <a:solidFill>
                  <a:srgbClr val="CC3399"/>
                </a:solidFill>
                <a:effectLst/>
                <a:sym typeface="+mn-ea"/>
              </a:rPr>
              <a:t>        </a:t>
            </a:r>
            <a:r>
              <a:rPr lang="en-US" dirty="0">
                <a:solidFill>
                  <a:srgbClr val="2F12DE"/>
                </a:solidFill>
                <a:effectLst/>
                <a:sym typeface="+mn-ea"/>
              </a:rPr>
              <a:t>10</a:t>
            </a:r>
            <a:endParaRPr lang="en-US">
              <a:effectLst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48385" y="4659982"/>
            <a:ext cx="763905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2F12DE"/>
                </a:solidFill>
                <a:effectLst/>
                <a:sym typeface="+mn-ea"/>
              </a:rPr>
              <a:t>7</a:t>
            </a:r>
            <a:r>
              <a:rPr lang="en-US" altLang="zh-CN" dirty="0">
                <a:solidFill>
                  <a:srgbClr val="CC3399"/>
                </a:solidFill>
                <a:effectLst/>
                <a:sym typeface="+mn-ea"/>
              </a:rPr>
              <a:t>              0        0        0       0       0        1        1        </a:t>
            </a:r>
            <a:r>
              <a:rPr lang="en-US" altLang="zh-CN" dirty="0">
                <a:solidFill>
                  <a:srgbClr val="FF0000"/>
                </a:solidFill>
                <a:effectLst/>
                <a:sym typeface="+mn-ea"/>
              </a:rPr>
              <a:t>1</a:t>
            </a:r>
            <a:r>
              <a:rPr lang="en-US" altLang="zh-CN" dirty="0">
                <a:solidFill>
                  <a:srgbClr val="CC3399"/>
                </a:solidFill>
                <a:effectLst/>
                <a:sym typeface="+mn-ea"/>
              </a:rPr>
              <a:t>        </a:t>
            </a:r>
            <a:r>
              <a:rPr lang="en-US" dirty="0">
                <a:solidFill>
                  <a:srgbClr val="2F12DE"/>
                </a:solidFill>
                <a:effectLst/>
                <a:sym typeface="+mn-ea"/>
              </a:rPr>
              <a:t>11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364807" y="5448137"/>
                <a:ext cx="8597265" cy="141891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rgbClr val="000066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每次</a:t>
                </a:r>
                <a:r>
                  <a:rPr lang="en-US" altLang="zh-CN" sz="2000" dirty="0">
                    <a:solidFill>
                      <a:srgbClr val="000066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INCREMENT</a:t>
                </a:r>
                <a:r>
                  <a:rPr lang="zh-CN" altLang="en-US" sz="2000" dirty="0">
                    <a:solidFill>
                      <a:srgbClr val="000066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操作的代价与被改变值的字位的个数成线性关系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rgbClr val="000066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粗略地讲：每次INCREMENT操作最多改变计数器中</a:t>
                </a:r>
                <a14:m>
                  <m:oMath xmlns:m="http://schemas.openxmlformats.org/officeDocument/2006/math">
                    <m:r>
                      <a:rPr lang="zh-CN" altLang="en-US" sz="2000" i="1" dirty="0" smtClean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𝑘</m:t>
                    </m:r>
                  </m:oMath>
                </a14:m>
                <a:r>
                  <a:rPr lang="zh-CN" altLang="en-US" sz="2000" dirty="0">
                    <a:solidFill>
                      <a:srgbClr val="000066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位，</a:t>
                </a:r>
                <a14:m>
                  <m:oMath xmlns:m="http://schemas.openxmlformats.org/officeDocument/2006/math">
                    <m:r>
                      <a:rPr lang="zh-CN" altLang="en-US" sz="2000" i="1" dirty="0" smtClean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𝑛</m:t>
                    </m:r>
                  </m:oMath>
                </a14:m>
                <a:r>
                  <a:rPr lang="zh-CN" altLang="en-US" sz="2000" dirty="0">
                    <a:solidFill>
                      <a:srgbClr val="000066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次INCREMENT操作，代价为</a:t>
                </a:r>
                <a14:m>
                  <m:oMath xmlns:m="http://schemas.openxmlformats.org/officeDocument/2006/math">
                    <m:r>
                      <a:rPr lang="zh-CN" altLang="en-US" sz="2000" i="1" dirty="0" smtClean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𝑛𝑘</m:t>
                    </m:r>
                  </m:oMath>
                </a14:m>
                <a:endParaRPr lang="zh-CN" altLang="en-US" sz="2000" dirty="0">
                  <a:solidFill>
                    <a:srgbClr val="2F12DE"/>
                  </a:solidFill>
                  <a:effectLst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07" y="5448137"/>
                <a:ext cx="8597265" cy="1418915"/>
              </a:xfrm>
              <a:prstGeom prst="rect">
                <a:avLst/>
              </a:prstGeom>
              <a:blipFill>
                <a:blip r:embed="rId4"/>
                <a:stretch>
                  <a:fillRect l="-495" b="-6356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16"/>
              <p:cNvSpPr/>
              <p:nvPr/>
            </p:nvSpPr>
            <p:spPr>
              <a:xfrm>
                <a:off x="1403648" y="2613848"/>
                <a:ext cx="4643755" cy="1944851"/>
              </a:xfrm>
              <a:prstGeom prst="ellipse">
                <a:avLst/>
              </a:prstGeom>
              <a:solidFill>
                <a:schemeClr val="bg2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zh-CN" altLang="en-US" sz="2000" b="1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总共发生的改变为：</a:t>
                </a:r>
                <a:endParaRPr lang="en-US" altLang="zh-CN" sz="2000" b="1" i="1" dirty="0">
                  <a:solidFill>
                    <a:srgbClr val="2F12DE"/>
                  </a:solidFill>
                  <a:effectLst/>
                  <a:latin typeface="Cambria Math" panose="020405030504060302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algn="ctr"/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zh-CN" altLang="en-US" sz="2000" b="1" i="1" dirty="0" smtClean="0">
                            <a:solidFill>
                              <a:srgbClr val="2F12DE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⌊"/>
                            <m:endChr m:val="⌋"/>
                            <m:ctrlPr>
                              <a:rPr lang="en-US" altLang="zh-CN" sz="2000" b="1" i="1" dirty="0">
                                <a:solidFill>
                                  <a:srgbClr val="2F12DE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000" b="1" i="1" dirty="0">
                                    <a:solidFill>
                                      <a:srgbClr val="2F12DE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b="1" i="1" dirty="0">
                                    <a:solidFill>
                                      <a:srgbClr val="2F12DE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𝒏</m:t>
                                </m:r>
                              </m:num>
                              <m:den>
                                <m:r>
                                  <a:rPr lang="en-US" altLang="zh-CN" sz="2000" b="1" i="1" dirty="0">
                                    <a:solidFill>
                                      <a:srgbClr val="2F12DE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𝟐</m:t>
                                </m:r>
                                <m:r>
                                  <a:rPr lang="en-US" altLang="zh-CN" sz="2000" b="1" i="1" baseline="30000" dirty="0">
                                    <a:solidFill>
                                      <a:srgbClr val="2F12DE"/>
                                    </a:solidFill>
                                    <a:latin typeface="Cambria Math" panose="02040503050406030204" pitchFamily="18" charset="0"/>
                                    <a:ea typeface="楷体" panose="02010609060101010101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𝒊</m:t>
                                </m:r>
                              </m:den>
                            </m:f>
                          </m:e>
                        </m:d>
                      </m:e>
                    </m:nary>
                    <m:r>
                      <a:rPr lang="zh-CN" altLang="en-US" sz="2000" b="1" i="1" dirty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（</m:t>
                    </m:r>
                    <m:r>
                      <a:rPr lang="en-US" altLang="zh-CN" sz="2000" b="1" i="1" dirty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𝒊</m:t>
                    </m:r>
                    <m:r>
                      <a:rPr lang="en-US" altLang="zh-CN" sz="2000" b="1" i="1" dirty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lang="en-US" altLang="zh-CN" sz="2000" b="1" i="1" dirty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𝟎</m:t>
                    </m:r>
                    <m:r>
                      <a:rPr lang="en-US" altLang="zh-CN" sz="2000" b="1" i="1" dirty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a:rPr lang="en-US" altLang="zh-CN" sz="2000" b="1" i="1" dirty="0" smtClean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𝟏</m:t>
                    </m:r>
                    <m:r>
                      <a:rPr lang="en-US" altLang="zh-CN" sz="2000" b="1" i="1" dirty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a:rPr lang="en-US" altLang="zh-CN" sz="2000" b="1" i="1" dirty="0" smtClean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𝟐</m:t>
                    </m:r>
                    <m:r>
                      <a:rPr lang="en-US" altLang="zh-CN" sz="2000" b="1" i="1" dirty="0" smtClean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,⋯,</m:t>
                    </m:r>
                    <m:sSub>
                      <m:sSubPr>
                        <m:ctrlPr>
                          <a:rPr lang="en-US" altLang="zh-CN" sz="2000" b="1" i="1" dirty="0" smtClean="0">
                            <a:solidFill>
                              <a:srgbClr val="2F12DE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sz="2000" b="1" i="0" dirty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𝐥</m:t>
                        </m:r>
                        <m:r>
                          <a:rPr lang="en-US" altLang="zh-CN" sz="2000" b="1" i="0" dirty="0" smtClean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𝐨</m:t>
                        </m:r>
                        <m:r>
                          <a:rPr lang="en-US" altLang="zh-CN" sz="2000" b="1" i="0" dirty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𝐠</m:t>
                        </m:r>
                      </m:e>
                      <m:sub>
                        <m:r>
                          <a:rPr lang="en-US" altLang="zh-CN" sz="2000" b="1" i="1" dirty="0" smtClean="0">
                            <a:solidFill>
                              <a:srgbClr val="2F12DE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𝟐</m:t>
                        </m:r>
                      </m:sub>
                    </m:sSub>
                    <m:r>
                      <a:rPr lang="en-US" altLang="zh-CN" sz="2000" b="1" i="1" dirty="0" smtClean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𝒏</m:t>
                    </m:r>
                    <m:r>
                      <a:rPr lang="en-US" altLang="zh-CN" sz="2000" b="1" i="1" dirty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)&lt;</m:t>
                    </m:r>
                    <m:r>
                      <a:rPr lang="en-US" altLang="zh-CN" sz="2000" b="1" i="1" dirty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𝟐</m:t>
                    </m:r>
                    <m:r>
                      <a:rPr lang="en-US" altLang="zh-CN" sz="2000" b="1" i="1" dirty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</m:oMath>
                </a14:m>
                <a:r>
                  <a:rPr lang="zh-CN" altLang="en-US" sz="2000" b="1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，</a:t>
                </a:r>
              </a:p>
              <a:p>
                <a:pPr algn="ctr">
                  <a:buFont typeface="Arial" panose="020B0604020202020204" pitchFamily="34" charset="0"/>
                  <a:buNone/>
                </a:pPr>
                <a:r>
                  <a:rPr lang="zh-CN" altLang="en-US" sz="2000" b="1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每个操作的平均代价，</a:t>
                </a:r>
                <a:endParaRPr lang="en-US" altLang="zh-CN" sz="2000" b="1" dirty="0">
                  <a:solidFill>
                    <a:srgbClr val="2F12DE"/>
                  </a:solidFill>
                  <a:effectLst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algn="ctr"/>
                <a:r>
                  <a:rPr lang="zh-CN" altLang="en-US" sz="2000" b="1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即摊还代价为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𝑶</m:t>
                    </m:r>
                    <m:r>
                      <a:rPr lang="en-US" altLang="zh-CN" sz="2000" b="1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en-US" altLang="zh-CN" sz="2000" b="1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  <m:r>
                      <a:rPr lang="en-US" altLang="zh-CN" sz="2000" b="1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</m:t>
                    </m:r>
                    <m:r>
                      <a:rPr lang="en-US" altLang="zh-CN" sz="2000" b="1" i="1" dirty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/</m:t>
                    </m:r>
                    <m:r>
                      <a:rPr lang="en-US" altLang="zh-CN" sz="2000" b="1" i="1" dirty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  <m:r>
                      <a:rPr lang="en-US" altLang="zh-CN" sz="2000" b="1" i="1" dirty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=</m:t>
                    </m:r>
                    <m:r>
                      <a:rPr lang="en-US" altLang="zh-CN" sz="2000" b="1" i="1" dirty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𝑶</m:t>
                    </m:r>
                    <m:r>
                      <a:rPr lang="en-US" altLang="zh-CN" sz="2000" b="1" i="1" dirty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en-US" altLang="zh-CN" sz="2000" b="1" i="1" dirty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𝟏</m:t>
                    </m:r>
                    <m:r>
                      <a:rPr lang="en-US" altLang="zh-CN" sz="2000" b="1" i="1" dirty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</m:t>
                    </m:r>
                  </m:oMath>
                </a14:m>
                <a:endParaRPr lang="en-US" altLang="zh-CN" sz="2000" b="1" dirty="0">
                  <a:solidFill>
                    <a:srgbClr val="2F12DE"/>
                  </a:solidFill>
                  <a:effectLst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>
                  <a:buFont typeface="Arial" panose="020B0604020202020204" pitchFamily="34" charset="0"/>
                  <a:buNone/>
                </a:pPr>
                <a:endParaRPr lang="en-US" altLang="zh-CN" sz="1600" b="1" dirty="0">
                  <a:solidFill>
                    <a:srgbClr val="2F12DE"/>
                  </a:solidFill>
                  <a:effectLst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2613848"/>
                <a:ext cx="4643755" cy="194485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/>
          <p:cNvSpPr txBox="1"/>
          <p:nvPr/>
        </p:nvSpPr>
        <p:spPr>
          <a:xfrm>
            <a:off x="1042670" y="5006057"/>
            <a:ext cx="76504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2F12DE"/>
                </a:solidFill>
                <a:effectLst/>
                <a:sym typeface="+mn-ea"/>
              </a:rPr>
              <a:t>8</a:t>
            </a:r>
            <a:r>
              <a:rPr lang="en-US" altLang="zh-CN" dirty="0">
                <a:solidFill>
                  <a:srgbClr val="CC3399"/>
                </a:solidFill>
                <a:effectLst/>
                <a:sym typeface="+mn-ea"/>
              </a:rPr>
              <a:t>              0        0        0       0       </a:t>
            </a:r>
            <a:r>
              <a:rPr lang="en-US" altLang="zh-CN" dirty="0">
                <a:solidFill>
                  <a:srgbClr val="FF0000"/>
                </a:solidFill>
                <a:effectLst/>
                <a:sym typeface="+mn-ea"/>
              </a:rPr>
              <a:t>1</a:t>
            </a:r>
            <a:r>
              <a:rPr lang="en-US" altLang="zh-CN" dirty="0">
                <a:solidFill>
                  <a:srgbClr val="CC3399"/>
                </a:solidFill>
                <a:effectLst/>
                <a:sym typeface="+mn-ea"/>
              </a:rPr>
              <a:t>        </a:t>
            </a:r>
            <a:r>
              <a:rPr lang="en-US" altLang="zh-CN" dirty="0">
                <a:solidFill>
                  <a:srgbClr val="FF0000"/>
                </a:solidFill>
                <a:effectLst/>
                <a:sym typeface="+mn-ea"/>
              </a:rPr>
              <a:t>0</a:t>
            </a:r>
            <a:r>
              <a:rPr lang="en-US" altLang="zh-CN" dirty="0">
                <a:solidFill>
                  <a:srgbClr val="CC3399"/>
                </a:solidFill>
                <a:effectLst/>
                <a:sym typeface="+mn-ea"/>
              </a:rPr>
              <a:t>        </a:t>
            </a:r>
            <a:r>
              <a:rPr lang="en-US" altLang="zh-CN" dirty="0">
                <a:solidFill>
                  <a:srgbClr val="FF0000"/>
                </a:solidFill>
                <a:effectLst/>
                <a:sym typeface="+mn-ea"/>
              </a:rPr>
              <a:t>0</a:t>
            </a:r>
            <a:r>
              <a:rPr lang="en-US" altLang="zh-CN" dirty="0">
                <a:solidFill>
                  <a:srgbClr val="CC3399"/>
                </a:solidFill>
                <a:effectLst/>
                <a:sym typeface="+mn-ea"/>
              </a:rPr>
              <a:t>        </a:t>
            </a:r>
            <a:r>
              <a:rPr lang="en-US" altLang="zh-CN" dirty="0">
                <a:solidFill>
                  <a:srgbClr val="FF0000"/>
                </a:solidFill>
                <a:effectLst/>
                <a:sym typeface="+mn-ea"/>
              </a:rPr>
              <a:t>0</a:t>
            </a:r>
            <a:r>
              <a:rPr lang="en-US" altLang="zh-CN" dirty="0">
                <a:solidFill>
                  <a:srgbClr val="CC3399"/>
                </a:solidFill>
                <a:effectLst/>
                <a:sym typeface="+mn-ea"/>
              </a:rPr>
              <a:t>        </a:t>
            </a:r>
            <a:r>
              <a:rPr lang="en-US" dirty="0">
                <a:solidFill>
                  <a:srgbClr val="2F12DE"/>
                </a:solidFill>
                <a:effectLst/>
                <a:sym typeface="+mn-ea"/>
              </a:rPr>
              <a:t>15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圆角矩形标注 19"/>
              <p:cNvSpPr/>
              <p:nvPr/>
            </p:nvSpPr>
            <p:spPr>
              <a:xfrm>
                <a:off x="7552690" y="1191895"/>
                <a:ext cx="831850" cy="714375"/>
              </a:xfrm>
              <a:prstGeom prst="wedgeRoundRectCallout">
                <a:avLst>
                  <a:gd name="adj1" fmla="val -36281"/>
                  <a:gd name="adj2" fmla="val 65200"/>
                  <a:gd name="adj3" fmla="val 16667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buFont typeface="Arial" panose="020B0604020202020204" pitchFamily="34" charset="0"/>
                  <a:buNone/>
                </a:pPr>
                <a:endParaRPr lang="zh-CN" altLang="en-US" sz="12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algn="just">
                  <a:buFont typeface="Arial" panose="020B0604020202020204" pitchFamily="34" charset="0"/>
                  <a:buNone/>
                </a:pPr>
                <a:r>
                  <a:rPr lang="zh-CN" altLang="en-US" sz="1000" b="1" dirty="0">
                    <a:solidFill>
                      <a:srgbClr val="2F12DE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该列每次操作发生一次变化共</a:t>
                </a:r>
                <a14:m>
                  <m:oMath xmlns:m="http://schemas.openxmlformats.org/officeDocument/2006/math">
                    <m:r>
                      <a:rPr lang="en-US" altLang="zh-CN" sz="1000" b="1" i="1" dirty="0" smtClean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</m:oMath>
                </a14:m>
                <a:r>
                  <a:rPr lang="zh-CN" altLang="en-US" sz="1000" b="1" dirty="0">
                    <a:solidFill>
                      <a:srgbClr val="2F12DE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次</a:t>
                </a:r>
                <a:endParaRPr lang="zh-CN" altLang="en-US" sz="1000" b="1" dirty="0">
                  <a:solidFill>
                    <a:srgbClr val="2F12DE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just">
                  <a:buFont typeface="Arial" panose="020B0604020202020204" pitchFamily="34" charset="0"/>
                  <a:buNone/>
                </a:pPr>
                <a:endParaRPr lang="zh-CN" altLang="en-US" sz="1000" b="1" dirty="0">
                  <a:solidFill>
                    <a:srgbClr val="2F12DE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圆角矩形标注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690" y="1191895"/>
                <a:ext cx="831850" cy="714375"/>
              </a:xfrm>
              <a:prstGeom prst="wedgeRoundRectCallout">
                <a:avLst>
                  <a:gd name="adj1" fmla="val -36281"/>
                  <a:gd name="adj2" fmla="val 65200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圆角矩形标注 22"/>
              <p:cNvSpPr/>
              <p:nvPr/>
            </p:nvSpPr>
            <p:spPr>
              <a:xfrm>
                <a:off x="6733540" y="1191895"/>
                <a:ext cx="773430" cy="714375"/>
              </a:xfrm>
              <a:prstGeom prst="wedgeRoundRectCallou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buClrTx/>
                  <a:buSzTx/>
                  <a:buFont typeface="Arial" panose="020B0604020202020204" pitchFamily="34" charset="0"/>
                  <a:buNone/>
                </a:pPr>
                <a:r>
                  <a:rPr lang="zh-CN" altLang="en-US" sz="1000" b="1" dirty="0">
                    <a:solidFill>
                      <a:srgbClr val="2F12DE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该列每2次发生一次改变共</a:t>
                </a:r>
                <a14:m>
                  <m:oMath xmlns:m="http://schemas.openxmlformats.org/officeDocument/2006/math">
                    <m:r>
                      <a:rPr lang="zh-CN" altLang="en-US" sz="1000" b="1" i="1" dirty="0" smtClean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zh-CN" altLang="en-US" sz="1000" b="1" i="1" dirty="0" smtClean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/</m:t>
                    </m:r>
                    <m:r>
                      <a:rPr lang="zh-CN" altLang="en-US" sz="1000" b="1" i="1" dirty="0" smtClean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𝟐</m:t>
                    </m:r>
                  </m:oMath>
                </a14:m>
                <a:r>
                  <a:rPr lang="zh-CN" altLang="en-US" sz="1000" b="1" dirty="0">
                    <a:solidFill>
                      <a:srgbClr val="2F12DE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次</a:t>
                </a:r>
              </a:p>
            </p:txBody>
          </p:sp>
        </mc:Choice>
        <mc:Fallback xmlns="">
          <p:sp>
            <p:nvSpPr>
              <p:cNvPr id="23" name="圆角矩形标注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540" y="1191895"/>
                <a:ext cx="773430" cy="714375"/>
              </a:xfrm>
              <a:prstGeom prst="wedgeRoundRectCallou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圆角矩形标注 25"/>
              <p:cNvSpPr/>
              <p:nvPr/>
            </p:nvSpPr>
            <p:spPr>
              <a:xfrm>
                <a:off x="5840730" y="1191895"/>
                <a:ext cx="807720" cy="714375"/>
              </a:xfrm>
              <a:prstGeom prst="wedgeRoundRectCallout">
                <a:avLst>
                  <a:gd name="adj1" fmla="val -18867"/>
                  <a:gd name="adj2" fmla="val 65644"/>
                  <a:gd name="adj3" fmla="val 16667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buFont typeface="Arial" panose="020B0604020202020204" pitchFamily="34" charset="0"/>
                  <a:buNone/>
                </a:pPr>
                <a:r>
                  <a:rPr lang="zh-CN" altLang="en-US" sz="1000" b="1" dirty="0">
                    <a:solidFill>
                      <a:srgbClr val="2F12DE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该列每4次发生一次改变共</a:t>
                </a:r>
                <a14:m>
                  <m:oMath xmlns:m="http://schemas.openxmlformats.org/officeDocument/2006/math">
                    <m:r>
                      <a:rPr lang="zh-CN" altLang="en-US" sz="1000" b="1" i="1" dirty="0" smtClean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zh-CN" altLang="en-US" sz="1000" b="1" i="1" dirty="0" smtClean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/</m:t>
                    </m:r>
                    <m:r>
                      <a:rPr lang="zh-CN" altLang="en-US" sz="1000" b="1" i="1" dirty="0" smtClean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𝟒</m:t>
                    </m:r>
                    <m:r>
                      <a:rPr lang="zh-CN" altLang="en-US" sz="1000" b="1" i="1" dirty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次</m:t>
                    </m:r>
                  </m:oMath>
                </a14:m>
                <a:endParaRPr sz="1400" b="1" dirty="0">
                  <a:solidFill>
                    <a:srgbClr val="2F12DE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圆角矩形标注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0730" y="1191895"/>
                <a:ext cx="807720" cy="714375"/>
              </a:xfrm>
              <a:prstGeom prst="wedgeRoundRectCallout">
                <a:avLst>
                  <a:gd name="adj1" fmla="val -18867"/>
                  <a:gd name="adj2" fmla="val 65644"/>
                  <a:gd name="adj3" fmla="val 16667"/>
                </a:avLst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圆角矩形标注 26"/>
              <p:cNvSpPr/>
              <p:nvPr/>
            </p:nvSpPr>
            <p:spPr>
              <a:xfrm>
                <a:off x="5011420" y="1191895"/>
                <a:ext cx="779780" cy="714375"/>
              </a:xfrm>
              <a:prstGeom prst="wedgeRoundRectCallout">
                <a:avLst>
                  <a:gd name="adj1" fmla="val -18867"/>
                  <a:gd name="adj2" fmla="val 65644"/>
                  <a:gd name="adj3" fmla="val 16667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buFont typeface="Arial" panose="020B0604020202020204" pitchFamily="34" charset="0"/>
                  <a:buNone/>
                </a:pPr>
                <a:r>
                  <a:rPr lang="zh-CN" altLang="en-US" sz="1000" b="1" dirty="0">
                    <a:solidFill>
                      <a:srgbClr val="2F12DE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该列每8次发生一次改变共</a:t>
                </a:r>
              </a:p>
              <a:p>
                <a:pPr algn="just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000" b="1" i="1" dirty="0" smtClean="0">
                          <a:solidFill>
                            <a:srgbClr val="2F12DE"/>
                          </a:solidFill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𝒏</m:t>
                      </m:r>
                      <m:r>
                        <a:rPr lang="zh-CN" altLang="en-US" sz="1000" b="1" i="1" dirty="0" smtClean="0">
                          <a:solidFill>
                            <a:srgbClr val="2F12DE"/>
                          </a:solidFill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zh-CN" altLang="en-US" sz="1000" b="1" i="1" dirty="0" smtClean="0">
                          <a:solidFill>
                            <a:srgbClr val="2F12DE"/>
                          </a:solidFill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𝟖</m:t>
                      </m:r>
                      <m:r>
                        <a:rPr lang="zh-CN" altLang="en-US" sz="1000" b="1" i="1" dirty="0">
                          <a:solidFill>
                            <a:srgbClr val="2F12DE"/>
                          </a:solidFill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次</m:t>
                      </m:r>
                    </m:oMath>
                  </m:oMathPara>
                </a14:m>
                <a:endParaRPr sz="14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圆角矩形标注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420" y="1191895"/>
                <a:ext cx="779780" cy="714375"/>
              </a:xfrm>
              <a:prstGeom prst="wedgeRoundRectCallout">
                <a:avLst>
                  <a:gd name="adj1" fmla="val -18867"/>
                  <a:gd name="adj2" fmla="val 65644"/>
                  <a:gd name="adj3" fmla="val 16667"/>
                </a:avLst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278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4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6" presetClass="entr" presetSubtype="2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6" grpId="0" bldLvl="0" animBg="1"/>
      <p:bldP spid="64516" grpId="1" animBg="1"/>
      <p:bldP spid="64515" grpId="0" build="p"/>
      <p:bldP spid="3" grpId="0"/>
      <p:bldP spid="3" grpId="1"/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12" grpId="0"/>
      <p:bldP spid="12" grpId="1"/>
      <p:bldP spid="13" grpId="0"/>
      <p:bldP spid="13" grpId="1"/>
      <p:bldP spid="14" grpId="0"/>
      <p:bldP spid="14" grpId="1"/>
      <p:bldP spid="24" grpId="1" animBg="1"/>
      <p:bldP spid="24" grpId="2" animBg="1"/>
      <p:bldP spid="25" grpId="0"/>
      <p:bldP spid="25" grpId="1"/>
      <p:bldP spid="20" grpId="0" bldLvl="0" animBg="1"/>
      <p:bldP spid="20" grpId="1" animBg="1"/>
      <p:bldP spid="23" grpId="0" bldLvl="0" animBg="1"/>
      <p:bldP spid="23" grpId="1" animBg="1"/>
      <p:bldP spid="26" grpId="0" bldLvl="0" animBg="1"/>
      <p:bldP spid="26" grpId="1" animBg="1"/>
      <p:bldP spid="27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124200" y="6356350"/>
            <a:ext cx="2895600" cy="365125"/>
          </a:xfrm>
          <a:noFill/>
          <a:ln>
            <a:noFill/>
          </a:ln>
        </p:spPr>
        <p:txBody>
          <a:bodyPr lIns="91440" tIns="45720" rIns="91440" bIns="45720" anchor="ctr"/>
          <a:lstStyle>
            <a:lvl1pPr marL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15</a:t>
            </a:fld>
            <a:endParaRPr lang="zh-CN" altLang="en-US" sz="1200" dirty="0">
              <a:solidFill>
                <a:srgbClr val="898989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4039" name="Rectangle 13"/>
          <p:cNvSpPr/>
          <p:nvPr/>
        </p:nvSpPr>
        <p:spPr>
          <a:xfrm>
            <a:off x="1025524" y="1725612"/>
            <a:ext cx="7362899" cy="4008437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lIns="92075" tIns="46038" rIns="92075" bIns="46038" anchor="ctr"/>
          <a:lstStyle/>
          <a:p>
            <a:pPr marL="720000" eaLnBrk="0" hangingPunct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3200" b="1" dirty="0"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7.1 </a:t>
            </a:r>
            <a:r>
              <a:rPr lang="zh-CN" altLang="zh-CN" sz="3200" b="1" dirty="0"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摊还分析原理</a:t>
            </a:r>
          </a:p>
          <a:p>
            <a:pPr marL="720000" algn="l" eaLnBrk="0" hangingPunct="0">
              <a:lnSpc>
                <a:spcPct val="15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3200" b="1" dirty="0"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7.2 聚集方法</a:t>
            </a:r>
          </a:p>
          <a:p>
            <a:pPr marL="720000" eaLnBrk="0" hangingPunct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rgbClr val="FF0000"/>
                </a:solidFill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7.3 </a:t>
            </a:r>
            <a:r>
              <a:rPr lang="zh-CN" altLang="zh-CN" sz="3200" b="1" dirty="0">
                <a:solidFill>
                  <a:srgbClr val="FF0000"/>
                </a:solidFill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会计方法</a:t>
            </a:r>
          </a:p>
          <a:p>
            <a:pPr marL="720000" eaLnBrk="0" hangingPunct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3200" b="1" dirty="0"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7.4 </a:t>
            </a:r>
            <a:r>
              <a:rPr lang="zh-CN" altLang="zh-CN" sz="3200" b="1" dirty="0"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势能方法</a:t>
            </a:r>
          </a:p>
          <a:p>
            <a:pPr marL="720000" eaLnBrk="0" hangingPunct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3200" b="1" dirty="0"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7.5 </a:t>
            </a:r>
            <a:r>
              <a:rPr lang="zh-CN" altLang="zh-CN" sz="3200" b="1" dirty="0"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动态表操作的摊还分析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4E92F7-8E10-4B50-94F4-7F23F8EFF2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51" y="437416"/>
            <a:ext cx="9144000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kumimoji="0" lang="zh-CN" altLang="en-US" sz="4400" b="1" dirty="0">
                <a:solidFill>
                  <a:srgbClr val="1F497D">
                    <a:lumMod val="60000"/>
                    <a:lumOff val="40000"/>
                  </a:srgb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本讲内容</a:t>
            </a:r>
          </a:p>
        </p:txBody>
      </p:sp>
    </p:spTree>
    <p:extLst>
      <p:ext uri="{BB962C8B-B14F-4D97-AF65-F5344CB8AC3E}">
        <p14:creationId xmlns:p14="http://schemas.microsoft.com/office/powerpoint/2010/main" val="2577749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/>
          </p:cNvSpPr>
          <p:nvPr>
            <p:ph type="title"/>
          </p:nvPr>
        </p:nvSpPr>
        <p:spPr>
          <a:xfrm>
            <a:off x="828675" y="0"/>
            <a:ext cx="8229600" cy="1143000"/>
          </a:xfrm>
        </p:spPr>
        <p:txBody>
          <a:bodyPr wrap="square" lIns="91440" tIns="45720" rIns="91440" bIns="45720" anchor="ctr"/>
          <a:lstStyle/>
          <a:p>
            <a:r>
              <a:rPr lang="zh-CN" altLang="en-US" sz="4000" kern="1200" dirty="0">
                <a:solidFill>
                  <a:srgbClr val="2F12DE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会计方法-</a:t>
            </a:r>
            <a:r>
              <a:rPr lang="zh-CN" altLang="en-US" sz="4000" kern="1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基本原理</a:t>
            </a:r>
          </a:p>
        </p:txBody>
      </p:sp>
      <p:sp>
        <p:nvSpPr>
          <p:cNvPr id="63491" name="Rectangle 3"/>
          <p:cNvSpPr>
            <a:spLocks noGrp="1"/>
          </p:cNvSpPr>
          <p:nvPr>
            <p:ph idx="1"/>
          </p:nvPr>
        </p:nvSpPr>
        <p:spPr>
          <a:xfrm>
            <a:off x="132618" y="838200"/>
            <a:ext cx="8878763" cy="6019800"/>
          </a:xfrm>
          <a:solidFill>
            <a:schemeClr val="bg1"/>
          </a:solidFill>
          <a:ln w="254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lIns="91440" tIns="45720" rIns="91440" bIns="45720" anchor="t"/>
          <a:lstStyle/>
          <a:p>
            <a:pPr marL="0" latinLnBrk="0">
              <a:lnSpc>
                <a:spcPct val="150000"/>
              </a:lnSpc>
              <a:spcBef>
                <a:spcPts val="0"/>
              </a:spcBef>
            </a:pPr>
            <a:r>
              <a:rPr lang="zh-CN" altLang="en-US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一个操作序列中有不同类型的操作，不同类型的操作代价各不相同</a:t>
            </a:r>
          </a:p>
          <a:p>
            <a:pPr marL="784800" lvl="1" latinLnBrk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为每种操作分配不同的摊还代价</a:t>
            </a:r>
          </a:p>
          <a:p>
            <a:pPr marL="784800" lvl="1" latinLnBrk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摊还代价可能比实际代价大，也可能比实际代价小</a:t>
            </a:r>
            <a:endParaRPr lang="zh-CN" altLang="en-US" sz="2200" dirty="0">
              <a:solidFill>
                <a:srgbClr val="000066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0" latinLnBrk="0">
              <a:lnSpc>
                <a:spcPct val="150000"/>
              </a:lnSpc>
              <a:spcBef>
                <a:spcPts val="0"/>
              </a:spcBef>
            </a:pPr>
            <a:r>
              <a:rPr lang="zh-CN" altLang="en-US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操作被执行时，支付摊还代价</a:t>
            </a:r>
          </a:p>
          <a:p>
            <a:pPr marL="784800" indent="-284400" latinLnBrk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2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如果摊还代价比实际代价高：摊还代价的一部分用于支付实际代价，多余部分作为存款附加在数据结构的</a:t>
            </a:r>
            <a:r>
              <a:rPr lang="zh-CN" altLang="en-US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具体数据对象</a:t>
            </a:r>
            <a:r>
              <a:rPr lang="zh-CN" altLang="en-US" sz="22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上</a:t>
            </a:r>
          </a:p>
          <a:p>
            <a:pPr marL="784800" indent="-284400" latinLnBrk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2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如果摊还代价比实际代价低：摊还代价及</a:t>
            </a:r>
            <a:r>
              <a:rPr lang="zh-CN" altLang="en-US" sz="2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数据对象上的存款</a:t>
            </a:r>
            <a:r>
              <a:rPr lang="zh-CN" altLang="en-US" sz="22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用来支付实际代价</a:t>
            </a:r>
          </a:p>
          <a:p>
            <a:pPr marL="0" algn="l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</a:pPr>
            <a:r>
              <a:rPr lang="zh-CN" altLang="en-US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摊还代价的总和与实际代价的总和的关系</a:t>
            </a:r>
          </a:p>
          <a:p>
            <a:pPr marL="784800" lvl="1" algn="l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2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只要我们能保证：在任何操作序列上，</a:t>
            </a:r>
            <a:r>
              <a:rPr lang="zh-CN" altLang="en-US" sz="22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存款的总额非负</a:t>
            </a:r>
            <a:r>
              <a:rPr lang="zh-CN" altLang="en-US" sz="2200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，则所有操作摊还代价的总和就是实际代价总和的上界</a:t>
            </a:r>
            <a:r>
              <a:rPr lang="zh-CN" altLang="en-US" sz="22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（摊还代价大于等于实际代价）</a:t>
            </a:r>
          </a:p>
        </p:txBody>
      </p:sp>
      <p:sp>
        <p:nvSpPr>
          <p:cNvPr id="63494" name="Rectangle 6"/>
          <p:cNvSpPr/>
          <p:nvPr/>
        </p:nvSpPr>
        <p:spPr>
          <a:xfrm>
            <a:off x="762000" y="3810000"/>
            <a:ext cx="4495800" cy="609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>
              <a:buFont typeface="Arial" panose="020B0604020202020204" pitchFamily="34" charset="0"/>
              <a:buNone/>
            </a:pPr>
            <a:endParaRPr lang="zh-CN" altLang="en-US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4" name="Rectangle 6"/>
          <p:cNvSpPr/>
          <p:nvPr/>
        </p:nvSpPr>
        <p:spPr>
          <a:xfrm>
            <a:off x="762000" y="3810000"/>
            <a:ext cx="4495800" cy="609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>
              <a:buFont typeface="Arial" panose="020B0604020202020204" pitchFamily="34" charset="0"/>
              <a:buNone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3503" name="Rectangle 15"/>
          <p:cNvSpPr/>
          <p:nvPr/>
        </p:nvSpPr>
        <p:spPr>
          <a:xfrm>
            <a:off x="1070610" y="1583055"/>
            <a:ext cx="7649210" cy="4114800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tx2">
                <a:lumMod val="60000"/>
                <a:lumOff val="40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rgbClr val="2F12DE"/>
                </a:solidFill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于是：我们在各种操作上定义平</a:t>
            </a:r>
          </a:p>
          <a:p>
            <a:pPr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rgbClr val="2F12DE"/>
                </a:solidFill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摊代价使得任意操作序列上存款</a:t>
            </a:r>
          </a:p>
          <a:p>
            <a:pPr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rgbClr val="2F12DE"/>
                </a:solidFill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总量是</a:t>
            </a:r>
            <a:r>
              <a:rPr lang="zh-CN" altLang="en-US" sz="3200" b="1" dirty="0">
                <a:solidFill>
                  <a:srgbClr val="FF0000"/>
                </a:solidFill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非负的</a:t>
            </a:r>
            <a:r>
              <a:rPr lang="zh-CN" altLang="en-US" sz="3200" b="1" dirty="0">
                <a:solidFill>
                  <a:srgbClr val="2F12DE"/>
                </a:solidFill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，将操作序列上平</a:t>
            </a:r>
          </a:p>
          <a:p>
            <a:pPr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rgbClr val="2F12DE"/>
                </a:solidFill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摊代价求和即可得到这个操作序</a:t>
            </a:r>
          </a:p>
          <a:p>
            <a:pPr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rgbClr val="2F12DE"/>
                </a:solidFill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列的复杂度上界</a:t>
            </a:r>
          </a:p>
        </p:txBody>
      </p:sp>
      <p:sp>
        <p:nvSpPr>
          <p:cNvPr id="7" name="Rectangle 2"/>
          <p:cNvSpPr txBox="1"/>
          <p:nvPr/>
        </p:nvSpPr>
        <p:spPr>
          <a:xfrm>
            <a:off x="828675" y="0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dirty="0">
                <a:solidFill>
                  <a:srgbClr val="2F12DE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会计方法-</a:t>
            </a:r>
            <a:r>
              <a:rPr lang="zh-CN" altLang="en-US" sz="4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基本原理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3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3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4" grpId="0"/>
      <p:bldP spid="63503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/>
          </p:cNvSpPr>
          <p:nvPr>
            <p:ph type="title"/>
          </p:nvPr>
        </p:nvSpPr>
        <p:spPr>
          <a:xfrm>
            <a:off x="457200" y="76835"/>
            <a:ext cx="8229600" cy="1143000"/>
          </a:xfrm>
        </p:spPr>
        <p:txBody>
          <a:bodyPr wrap="square" lIns="91440" tIns="45720" rIns="91440" bIns="45720" anchor="ctr"/>
          <a:lstStyle/>
          <a:p>
            <a:r>
              <a:rPr lang="zh-CN" altLang="en-US" sz="4000" kern="1200" dirty="0">
                <a:solidFill>
                  <a:srgbClr val="2F12D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会计方法实例 1—</a:t>
            </a:r>
            <a:r>
              <a:rPr lang="zh-CN" altLang="en-US" sz="4000" kern="12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栈操作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68" name="Rectangle 4"/>
              <p:cNvSpPr/>
              <p:nvPr/>
            </p:nvSpPr>
            <p:spPr>
              <a:xfrm>
                <a:off x="1115616" y="1124744"/>
                <a:ext cx="7620000" cy="444027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none" anchor="ctr"/>
              <a:lstStyle/>
              <a:p>
                <a:pPr algn="l">
                  <a:lnSpc>
                    <a:spcPct val="150000"/>
                  </a:lnSpc>
                  <a:buFont typeface="Wingdings" panose="05000000000000000000" pitchFamily="2" charset="2"/>
                  <a:buNone/>
                </a:pPr>
                <a:r>
                  <a:rPr lang="zh-CN" altLang="en-US" b="1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1. 各栈操作的实际代价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</a:p>
              <a:p>
                <a:pPr algn="l">
                  <a:lnSpc>
                    <a:spcPct val="150000"/>
                  </a:lnSpc>
                  <a:buFont typeface="Wingdings" panose="05000000000000000000" pitchFamily="2" charset="2"/>
                  <a:buNone/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     　　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PUSH                1,</a:t>
                </a:r>
              </a:p>
              <a:p>
                <a:pPr algn="l">
                  <a:lnSpc>
                    <a:spcPct val="150000"/>
                  </a:lnSpc>
                  <a:buFont typeface="Wingdings" panose="05000000000000000000" pitchFamily="2" charset="2"/>
                  <a:buNone/>
                </a:pP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             POP                   1,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            MULTIPOP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min</m:t>
                    </m:r>
                    <m:r>
                      <a:rPr lang="en-US" altLang="zh-CN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⁡(</m:t>
                    </m:r>
                    <m:r>
                      <a:rPr lang="en-US" altLang="zh-CN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indent="-457200" algn="l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zh-CN" altLang="en-US" b="1" dirty="0"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2. 各栈操作的摊还代价</a:t>
                </a: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： </a:t>
                </a:r>
                <a:endParaRPr lang="zh-CN" altLang="en-US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indent="-457200" algn="l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zh-CN" altLang="en-US" dirty="0"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       　 </a:t>
                </a: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PUSH                 2,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indent="-457200" algn="l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            POP                    0,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457200" indent="-457200" algn="l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            MULTIPOP        0,</a:t>
                </a:r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868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1124744"/>
                <a:ext cx="7620000" cy="4440272"/>
              </a:xfrm>
              <a:prstGeom prst="rect">
                <a:avLst/>
              </a:prstGeom>
              <a:blipFill>
                <a:blip r:embed="rId3"/>
                <a:stretch>
                  <a:fillRect l="-1037" b="-2732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C9979334-2379-49F0-84B4-09C1F3A7BF93}"/>
              </a:ext>
            </a:extLst>
          </p:cNvPr>
          <p:cNvSpPr txBox="1"/>
          <p:nvPr/>
        </p:nvSpPr>
        <p:spPr>
          <a:xfrm>
            <a:off x="971600" y="5805264"/>
            <a:ext cx="6192688" cy="807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99FA98C-3E43-41D6-A333-FD1316811381}"/>
              </a:ext>
            </a:extLst>
          </p:cNvPr>
          <p:cNvSpPr txBox="1"/>
          <p:nvPr/>
        </p:nvSpPr>
        <p:spPr>
          <a:xfrm>
            <a:off x="4114800" y="2974975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F6FE512-609A-48BE-9AD9-71967D201A92}"/>
              </a:ext>
            </a:extLst>
          </p:cNvPr>
          <p:cNvSpPr txBox="1"/>
          <p:nvPr/>
        </p:nvSpPr>
        <p:spPr>
          <a:xfrm>
            <a:off x="1331640" y="5877272"/>
            <a:ext cx="6984776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能不能保证在任何操作序列上，</a:t>
            </a:r>
            <a:r>
              <a:rPr lang="zh-CN" altLang="en-US" b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存款的总额非负？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545965" y="1317625"/>
            <a:ext cx="4528185" cy="23069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lstStyle/>
          <a:p>
            <a:pPr marL="685800" algn="just" latinLnBrk="0">
              <a:lnSpc>
                <a:spcPct val="100000"/>
              </a:lnSpc>
              <a:spcBef>
                <a:spcPts val="0"/>
              </a:spcBef>
            </a:pPr>
            <a:r>
              <a:rPr lang="zh-CN" altLang="en-US" sz="1800" b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操作被执行时，支付摊还代价</a:t>
            </a:r>
          </a:p>
          <a:p>
            <a:pPr marL="1028700" algn="just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如果摊还代价比实际代价高：摊还代价的一部分用于支付实际代价，多余部分作为存款附加在数据结构的具体数据对象上</a:t>
            </a:r>
          </a:p>
          <a:p>
            <a:pPr marL="1028700" algn="just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800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如果摊还代价比实际代价低：摊还代价及数据对象上的存款用来支付实际代价</a:t>
            </a:r>
          </a:p>
        </p:txBody>
      </p:sp>
      <p:sp>
        <p:nvSpPr>
          <p:cNvPr id="72706" name="Rectangle 3"/>
          <p:cNvSpPr>
            <a:spLocks noGrp="1"/>
          </p:cNvSpPr>
          <p:nvPr>
            <p:ph idx="1"/>
          </p:nvPr>
        </p:nvSpPr>
        <p:spPr>
          <a:xfrm>
            <a:off x="381000" y="1143000"/>
            <a:ext cx="8229600" cy="709930"/>
          </a:xfrm>
        </p:spPr>
        <p:txBody>
          <a:bodyPr wrap="square" lIns="91440" tIns="45720" rIns="91440" bIns="45720" anchor="t"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栈操作序列代价分析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38174" name="Picture 286" descr="C:\Documents and Settings\Administrator\My Documents\1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" y="2309495"/>
            <a:ext cx="1295400" cy="3733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标注 3"/>
          <p:cNvSpPr/>
          <p:nvPr/>
        </p:nvSpPr>
        <p:spPr>
          <a:xfrm>
            <a:off x="2861310" y="4427220"/>
            <a:ext cx="2468245" cy="1311275"/>
          </a:xfrm>
          <a:prstGeom prst="wedgeRectCallout">
            <a:avLst>
              <a:gd name="adj1" fmla="val -88866"/>
              <a:gd name="adj2" fmla="val 5590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插入一个元素支付摊还代价</a:t>
            </a:r>
            <a:r>
              <a:rPr lang="en-US" altLang="zh-CN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用于支付实际代价，</a:t>
            </a:r>
            <a:r>
              <a:rPr lang="en-US" altLang="zh-CN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作为存款附着在数据对象上</a:t>
            </a:r>
          </a:p>
        </p:txBody>
      </p:sp>
      <p:pic>
        <p:nvPicPr>
          <p:cNvPr id="2" name="Picture 288" descr="C:\Documents and Settings\Administrator\My Documents\3.b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" y="2271395"/>
            <a:ext cx="1382713" cy="381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292" descr="C:\Documents and Settings\Administrator\My Documents\4.bm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410" y="2242820"/>
            <a:ext cx="1382395" cy="3771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290" descr="C:\Documents and Settings\Administrator\My Documents\5.bm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775" y="2242820"/>
            <a:ext cx="1383030" cy="3829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291" descr="C:\Documents and Settings\Administrator\My Documents\6.bmp"/>
          <p:cNvPicPr>
            <a:picLocks noChangeAspect="1"/>
          </p:cNvPicPr>
          <p:nvPr/>
        </p:nvPicPr>
        <p:blipFill>
          <a:blip r:embed="rId7"/>
          <a:srcRect r="82962"/>
          <a:stretch>
            <a:fillRect/>
          </a:stretch>
        </p:blipFill>
        <p:spPr>
          <a:xfrm>
            <a:off x="525145" y="2242820"/>
            <a:ext cx="1305560" cy="37998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标注 6"/>
          <p:cNvSpPr/>
          <p:nvPr/>
        </p:nvSpPr>
        <p:spPr>
          <a:xfrm>
            <a:off x="2864485" y="2853690"/>
            <a:ext cx="2468245" cy="1406525"/>
          </a:xfrm>
          <a:prstGeom prst="wedgeRectCallout">
            <a:avLst>
              <a:gd name="adj1" fmla="val -88866"/>
              <a:gd name="adj2" fmla="val 5590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弹出一个元素支付摊还代价</a:t>
            </a:r>
            <a:r>
              <a:rPr lang="en-US" altLang="zh-CN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zh-CN" altLang="en-US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，附着在数据对象上的存款</a:t>
            </a:r>
            <a:r>
              <a:rPr lang="en-US" altLang="zh-CN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与摊还代价</a:t>
            </a:r>
            <a:r>
              <a:rPr lang="en-US" altLang="zh-CN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zh-CN" altLang="en-US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一起支付实际代价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endParaRPr lang="zh-CN" altLang="en-US" sz="1800" b="1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9" name="Picture 292" descr="C:\Documents and Settings\Administrator\My Documents\4.bm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095" y="2270125"/>
            <a:ext cx="1343660" cy="3772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Picture 293" descr="C:\Documents and Settings\Administrator\My Documents\3.b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095" y="2270125"/>
            <a:ext cx="1325245" cy="37445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Picture 294" descr="C:\Documents and Settings\Administrator\My Documents\1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95" y="2270125"/>
            <a:ext cx="1324610" cy="37058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Rectangle 2"/>
          <p:cNvSpPr>
            <a:spLocks noGrp="1"/>
          </p:cNvSpPr>
          <p:nvPr>
            <p:ph type="title"/>
          </p:nvPr>
        </p:nvSpPr>
        <p:spPr>
          <a:xfrm>
            <a:off x="457200" y="76835"/>
            <a:ext cx="8229600" cy="1143000"/>
          </a:xfrm>
        </p:spPr>
        <p:txBody>
          <a:bodyPr wrap="square" lIns="91440" tIns="45720" rIns="91440" bIns="45720" anchor="ctr"/>
          <a:lstStyle/>
          <a:p>
            <a:r>
              <a:rPr lang="zh-CN" altLang="en-US" sz="4000" dirty="0">
                <a:solidFill>
                  <a:srgbClr val="2F12D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会计方法实例 1—</a:t>
            </a:r>
            <a:r>
              <a:rPr lang="zh-CN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栈操作 </a:t>
            </a:r>
            <a:endParaRPr lang="zh-CN" altLang="en-US" sz="4000" kern="1200" dirty="0">
              <a:solidFill>
                <a:srgbClr val="FF0000"/>
              </a:solidFill>
              <a:latin typeface="+mj-ea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65" fill="hold" display="1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65" fill="hold" display="1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  <p:bldP spid="7" grpId="0" bldLvl="0" animBg="1"/>
      <p:bldP spid="7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124200" y="6356350"/>
            <a:ext cx="2895600" cy="365125"/>
          </a:xfrm>
          <a:noFill/>
          <a:ln>
            <a:noFill/>
          </a:ln>
        </p:spPr>
        <p:txBody>
          <a:bodyPr lIns="91440" tIns="45720" rIns="91440" bIns="45720" anchor="ctr"/>
          <a:lstStyle>
            <a:lvl1pPr marL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fld>
            <a:endParaRPr lang="zh-CN" altLang="en-US" sz="1200" dirty="0">
              <a:solidFill>
                <a:srgbClr val="898989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4039" name="Rectangle 13"/>
          <p:cNvSpPr/>
          <p:nvPr/>
        </p:nvSpPr>
        <p:spPr>
          <a:xfrm>
            <a:off x="1025524" y="1725612"/>
            <a:ext cx="7362899" cy="4008437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lIns="92075" tIns="46038" rIns="92075" bIns="46038" anchor="ctr"/>
          <a:lstStyle/>
          <a:p>
            <a:pPr marL="720000" eaLnBrk="0" hangingPunct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rgbClr val="FF0000"/>
                </a:solidFill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7.1 </a:t>
            </a:r>
            <a:r>
              <a:rPr lang="zh-CN" altLang="zh-CN" sz="3200" b="1" dirty="0">
                <a:solidFill>
                  <a:srgbClr val="FF0000"/>
                </a:solidFill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摊还分析原理</a:t>
            </a:r>
          </a:p>
          <a:p>
            <a:pPr marL="720000" algn="l" eaLnBrk="0" hangingPunct="0">
              <a:lnSpc>
                <a:spcPct val="15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3200" b="1" dirty="0"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7.2 聚集方法</a:t>
            </a:r>
          </a:p>
          <a:p>
            <a:pPr marL="720000" eaLnBrk="0" hangingPunct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3200" b="1" dirty="0"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7.3 </a:t>
            </a:r>
            <a:r>
              <a:rPr lang="zh-CN" altLang="zh-CN" sz="3200" b="1" dirty="0"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会计方法</a:t>
            </a:r>
          </a:p>
          <a:p>
            <a:pPr marL="720000" eaLnBrk="0" hangingPunct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3200" b="1" dirty="0"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7.4 </a:t>
            </a:r>
            <a:r>
              <a:rPr lang="zh-CN" altLang="zh-CN" sz="3200" b="1" dirty="0"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势能方法</a:t>
            </a:r>
          </a:p>
          <a:p>
            <a:pPr marL="720000" eaLnBrk="0" hangingPunct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3200" b="1" dirty="0"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7.5 </a:t>
            </a:r>
            <a:r>
              <a:rPr lang="zh-CN" altLang="zh-CN" sz="3200" b="1" dirty="0"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动态表操作的摊还分析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4E92F7-8E10-4B50-94F4-7F23F8EFF2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51" y="437416"/>
            <a:ext cx="9144000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kumimoji="0" lang="zh-CN" altLang="en-US" sz="4400" b="1" dirty="0">
                <a:solidFill>
                  <a:srgbClr val="1F497D">
                    <a:lumMod val="60000"/>
                    <a:lumOff val="40000"/>
                  </a:srgb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本讲内容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CEE077-2638-4E57-9246-88DFEF243C20}"/>
              </a:ext>
            </a:extLst>
          </p:cNvPr>
          <p:cNvSpPr txBox="1"/>
          <p:nvPr/>
        </p:nvSpPr>
        <p:spPr>
          <a:xfrm>
            <a:off x="5105400" y="6296680"/>
            <a:ext cx="366204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ea typeface="楷体" panose="02010609060101010101" pitchFamily="49" charset="-122"/>
                <a:cs typeface="Times New Roman" panose="02020603050405020304" pitchFamily="18" charset="0"/>
              </a:rPr>
              <a:t>《</a:t>
            </a:r>
            <a:r>
              <a:rPr lang="zh-CN" altLang="en-US" sz="2800" dirty="0">
                <a:ea typeface="楷体" panose="02010609060101010101" pitchFamily="49" charset="-122"/>
                <a:cs typeface="Times New Roman" panose="02020603050405020304" pitchFamily="18" charset="0"/>
              </a:rPr>
              <a:t>算法导论</a:t>
            </a:r>
            <a:r>
              <a:rPr lang="en-US" altLang="zh-CN" sz="2800" dirty="0">
                <a:ea typeface="楷体" panose="02010609060101010101" pitchFamily="49" charset="-122"/>
                <a:cs typeface="Times New Roman" panose="02020603050405020304" pitchFamily="18" charset="0"/>
              </a:rPr>
              <a:t>》</a:t>
            </a:r>
            <a:r>
              <a:rPr lang="zh-CN" altLang="en-US" sz="2800" dirty="0">
                <a:ea typeface="楷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17</a:t>
            </a:r>
            <a:r>
              <a:rPr lang="zh-CN" altLang="en-US" sz="2800" dirty="0">
                <a:ea typeface="楷体" panose="02010609060101010101" pitchFamily="49" charset="-122"/>
                <a:cs typeface="Times New Roman" panose="02020603050405020304" pitchFamily="18" charset="0"/>
              </a:rPr>
              <a:t>章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94" descr="C:\Documents and Settings\Administrator\My Documents\1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20" y="2103120"/>
            <a:ext cx="1324610" cy="37058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/>
          <p:cNvSpPr txBox="1"/>
          <p:nvPr/>
        </p:nvSpPr>
        <p:spPr>
          <a:xfrm>
            <a:off x="2348865" y="1804670"/>
            <a:ext cx="6609715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只要我们的操作序列是合理的，则可以保证存款总和非负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于是所有操作的摊还代价总和就是操作序列实际代价总和的上界</a:t>
            </a:r>
            <a:r>
              <a:rPr lang="zh-CN" altLang="en-US" sz="2000" b="1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=</a:t>
            </a:r>
            <a:r>
              <a:rPr lang="zh-CN" altLang="en-US" sz="2000" b="1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？</a:t>
            </a:r>
            <a:endParaRPr lang="zh-CN" altLang="en-US" sz="2000" b="1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None/>
            </a:pPr>
            <a:endParaRPr lang="zh-CN" altLang="en-US" sz="1800" b="1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2431618" y="4114566"/>
                <a:ext cx="6444208" cy="1684244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 anchor="t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rgbClr val="FF0000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长度为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</m:oMath>
                </a14:m>
                <a:r>
                  <a:rPr lang="zh-CN" altLang="en-US" b="1" dirty="0">
                    <a:solidFill>
                      <a:srgbClr val="FF0000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的操作序列中: </a:t>
                </a:r>
                <a:r>
                  <a:rPr lang="en-US" altLang="zh-CN" b="1" dirty="0">
                    <a:solidFill>
                      <a:srgbClr val="FF0000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PUSH</a:t>
                </a:r>
                <a:r>
                  <a:rPr lang="zh-CN" altLang="en-US" b="1" dirty="0">
                    <a:solidFill>
                      <a:srgbClr val="FF0000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操作的个数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≤</m:t>
                    </m:r>
                    <m:r>
                      <a:rPr lang="en-US" altLang="zh-CN" b="1" i="1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</m:oMath>
                </a14:m>
                <a:r>
                  <a:rPr lang="zh-CN" altLang="en-US" b="1" dirty="0">
                    <a:solidFill>
                      <a:srgbClr val="FF0000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于是：摊还代价的总和 </a:t>
                </a:r>
                <a14:m>
                  <m:oMath xmlns:m="http://schemas.openxmlformats.org/officeDocument/2006/math">
                    <m:r>
                      <a:rPr lang="zh-CN" altLang="en-US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≤</m:t>
                    </m:r>
                    <m:r>
                      <a:rPr lang="zh-CN" altLang="en-US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𝟐</m:t>
                    </m:r>
                    <m:r>
                      <a:rPr lang="en-US" altLang="zh-CN" b="1" i="1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</m:oMath>
                </a14:m>
                <a:r>
                  <a:rPr lang="zh-CN" altLang="en-US" b="1" dirty="0">
                    <a:solidFill>
                      <a:srgbClr val="FF0000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，所以操作序列的实际代价为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𝑶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</m:t>
                    </m:r>
                  </m:oMath>
                </a14:m>
                <a:endParaRPr lang="en-US" altLang="zh-CN" b="1" dirty="0">
                  <a:solidFill>
                    <a:srgbClr val="FF0000"/>
                  </a:solidFill>
                  <a:effectLst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618" y="4114566"/>
                <a:ext cx="6444208" cy="1684244"/>
              </a:xfrm>
              <a:prstGeom prst="rect">
                <a:avLst/>
              </a:prstGeom>
              <a:blipFill>
                <a:blip r:embed="rId4"/>
                <a:stretch>
                  <a:fillRect l="-1514" r="-1419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3"/>
          <p:cNvSpPr>
            <a:spLocks noGrp="1"/>
          </p:cNvSpPr>
          <p:nvPr/>
        </p:nvSpPr>
        <p:spPr>
          <a:xfrm>
            <a:off x="381000" y="1143000"/>
            <a:ext cx="8229600" cy="70993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栈操作序列代价分析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Rectangle 2"/>
          <p:cNvSpPr>
            <a:spLocks noGrp="1"/>
          </p:cNvSpPr>
          <p:nvPr>
            <p:ph type="title"/>
          </p:nvPr>
        </p:nvSpPr>
        <p:spPr>
          <a:xfrm>
            <a:off x="457200" y="76835"/>
            <a:ext cx="8229600" cy="1143000"/>
          </a:xfrm>
        </p:spPr>
        <p:txBody>
          <a:bodyPr wrap="square" lIns="91440" tIns="45720" rIns="91440" bIns="45720" anchor="ctr"/>
          <a:lstStyle/>
          <a:p>
            <a:r>
              <a:rPr lang="zh-CN" altLang="en-US" sz="4000" dirty="0">
                <a:solidFill>
                  <a:srgbClr val="2F12D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会计方法实例 1—</a:t>
            </a:r>
            <a:r>
              <a:rPr lang="zh-CN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栈操作 </a:t>
            </a:r>
            <a:endParaRPr lang="zh-CN" altLang="en-US" sz="4000" kern="1200" dirty="0">
              <a:solidFill>
                <a:srgbClr val="FF0000"/>
              </a:solidFill>
              <a:latin typeface="+mj-ea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3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/>
          </p:cNvSpPr>
          <p:nvPr>
            <p:ph type="title"/>
          </p:nvPr>
        </p:nvSpPr>
        <p:spPr>
          <a:xfrm>
            <a:off x="457200" y="123190"/>
            <a:ext cx="8229600" cy="1143000"/>
          </a:xfrm>
        </p:spPr>
        <p:txBody>
          <a:bodyPr wrap="square" lIns="91440" tIns="45720" rIns="91440" bIns="45720" anchor="ctr"/>
          <a:lstStyle/>
          <a:p>
            <a:r>
              <a:rPr lang="zh-CN" altLang="en-US" sz="3600" kern="1200" dirty="0">
                <a:solidFill>
                  <a:srgbClr val="2F12D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会计方法实例 2</a:t>
            </a:r>
            <a:r>
              <a:rPr lang="zh-CN" altLang="en-US" sz="3600" dirty="0">
                <a:solidFill>
                  <a:srgbClr val="2F12D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—</a:t>
            </a:r>
            <a:r>
              <a:rPr lang="zh-CN" altLang="en-US" sz="4000" kern="12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二进制计数器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843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409575" y="1096010"/>
                <a:ext cx="8229600" cy="1985645"/>
              </a:xfrm>
            </p:spPr>
            <p:txBody>
              <a:bodyPr wrap="square" lIns="91440" tIns="45720" rIns="91440" bIns="45720" anchor="t"/>
              <a:lstStyle/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zh-CN" altLang="en-US" sz="28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计数器加1算法</a:t>
                </a:r>
                <a:endParaRPr lang="zh-CN" altLang="en-US" sz="2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algn="just">
                  <a:buFont typeface="Arial" panose="020B0604020202020204" pitchFamily="34" charset="0"/>
                  <a:buChar char="•"/>
                </a:pPr>
                <a:r>
                  <a:rPr lang="zh-CN" altLang="en-US" sz="245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  输入：</a:t>
                </a:r>
                <a14:m>
                  <m:oMath xmlns:m="http://schemas.openxmlformats.org/officeDocument/2006/math">
                    <m:r>
                      <a:rPr lang="en-US" altLang="zh-CN" sz="245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245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[0⋯</m:t>
                    </m:r>
                    <m:r>
                      <a:rPr lang="en-US" altLang="zh-CN" sz="245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45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−1]</m:t>
                    </m:r>
                  </m:oMath>
                </a14:m>
                <a:r>
                  <a:rPr lang="zh-CN" altLang="en-US" sz="245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，存储二进制数</a:t>
                </a:r>
                <a14:m>
                  <m:oMath xmlns:m="http://schemas.openxmlformats.org/officeDocument/2006/math">
                    <m:r>
                      <a:rPr lang="en-US" altLang="zh-CN" sz="245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endParaRPr lang="en-US" altLang="zh-CN" sz="2450" dirty="0">
                  <a:solidFill>
                    <a:srgbClr val="2F12DE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algn="just">
                  <a:buFont typeface="Arial" panose="020B0604020202020204" pitchFamily="34" charset="0"/>
                  <a:buChar char="•"/>
                </a:pPr>
                <a:r>
                  <a:rPr lang="en-US" altLang="zh-CN" sz="245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  </a:t>
                </a:r>
                <a:r>
                  <a:rPr lang="zh-CN" altLang="en-US" sz="245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输出：</a:t>
                </a:r>
                <a14:m>
                  <m:oMath xmlns:m="http://schemas.openxmlformats.org/officeDocument/2006/math">
                    <m:r>
                      <a:rPr lang="en-US" altLang="zh-CN" sz="245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245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[0⋯</m:t>
                    </m:r>
                    <m:r>
                      <a:rPr lang="en-US" altLang="zh-CN" sz="245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sz="245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−1]</m:t>
                    </m:r>
                  </m:oMath>
                </a14:m>
                <a:r>
                  <a:rPr lang="zh-CN" altLang="en-US" sz="245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，存储二进制数</a:t>
                </a:r>
                <a14:m>
                  <m:oMath xmlns:m="http://schemas.openxmlformats.org/officeDocument/2006/math">
                    <m:r>
                      <a:rPr lang="en-US" altLang="zh-CN" sz="2450" b="0" i="0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5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45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+1)</m:t>
                    </m:r>
                  </m:oMath>
                </a14:m>
                <a:r>
                  <a:rPr lang="en-US" altLang="zh-CN" sz="245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mod </a:t>
                </a:r>
                <a14:m>
                  <m:oMath xmlns:m="http://schemas.openxmlformats.org/officeDocument/2006/math">
                    <m:r>
                      <a:rPr lang="en-US" altLang="zh-CN" sz="245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2450" i="1" baseline="30000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endParaRPr lang="en-US" altLang="zh-CN" sz="2450" dirty="0">
                  <a:solidFill>
                    <a:srgbClr val="2F12DE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just">
                  <a:buFont typeface="Wingdings" panose="05000000000000000000" pitchFamily="2" charset="2"/>
                  <a:buNone/>
                </a:pPr>
                <a:endParaRPr lang="en-US" altLang="zh-CN" sz="2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84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9575" y="1096010"/>
                <a:ext cx="8229600" cy="1985645"/>
              </a:xfrm>
              <a:blipFill>
                <a:blip r:embed="rId3"/>
                <a:stretch>
                  <a:fillRect l="-1333" t="-4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3">
                <a:extLst>
                  <a:ext uri="{FF2B5EF4-FFF2-40B4-BE49-F238E27FC236}">
                    <a16:creationId xmlns:a16="http://schemas.microsoft.com/office/drawing/2014/main" id="{572C90BC-FB55-4988-B3D1-1F4FDF51982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89659" y="2780928"/>
                <a:ext cx="6869431" cy="309157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lIns="144000" tIns="144000" bIns="144000">
                <a:spAutoFit/>
              </a:bodyPr>
              <a:lstStyle/>
              <a:p>
                <a:pPr>
                  <a:defRPr/>
                </a:pPr>
                <a:r>
                  <a:rPr lang="en-US" altLang="zh-CN" sz="2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INCREMENT(A)</a:t>
                </a:r>
                <a:endParaRPr lang="en-US" sz="2600" dirty="0">
                  <a:latin typeface="Consolas" panose="020B0609020204030204" pitchFamily="49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sz="2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1. 	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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;</a:t>
                </a:r>
              </a:p>
              <a:p>
                <a:pPr>
                  <a:defRPr/>
                </a:pPr>
                <a:r>
                  <a:rPr lang="en-US" sz="2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2. 	</a:t>
                </a:r>
                <a:r>
                  <a:rPr lang="en-US" altLang="zh-CN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while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𝑙𝑒𝑛𝑔𝑡h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 </m:t>
                    </m:r>
                  </m:oMath>
                </a14:m>
                <a:r>
                  <a:rPr lang="en-US" altLang="zh-CN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]=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1  </m:t>
                    </m:r>
                  </m:oMath>
                </a14:m>
                <a:r>
                  <a:rPr lang="en-US" altLang="zh-CN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Do</a:t>
                </a:r>
                <a:endParaRPr lang="en-US" sz="2600" dirty="0">
                  <a:latin typeface="Consolas" panose="020B0609020204030204" pitchFamily="49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sz="2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3. 		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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altLang="zh-CN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;</a:t>
                </a:r>
              </a:p>
              <a:p>
                <a:pPr>
                  <a:defRPr/>
                </a:pPr>
                <a:r>
                  <a:rPr lang="en-US" sz="2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4. 		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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+1</m:t>
                    </m:r>
                  </m:oMath>
                </a14:m>
                <a:r>
                  <a:rPr lang="en-US" altLang="zh-CN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;</a:t>
                </a:r>
                <a:r>
                  <a:rPr lang="en-US" sz="26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        </a:t>
                </a:r>
                <a:endParaRPr lang="zh-CN" altLang="en-US" sz="2600" dirty="0">
                  <a:latin typeface="Consolas" panose="020B0609020204030204" pitchFamily="49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sz="2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5.	</a:t>
                </a:r>
                <a:r>
                  <a:rPr lang="en-US" altLang="zh-CN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If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𝑙𝑒𝑛𝑔𝑡h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altLang="zh-CN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  Then  </a:t>
                </a:r>
              </a:p>
              <a:p>
                <a:pPr>
                  <a:defRPr/>
                </a:pPr>
                <a:r>
                  <a:rPr lang="en-US" altLang="zh-CN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6.       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 err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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altLang="zh-CN" dirty="0">
                    <a:latin typeface="Consolas" panose="020B0609020204030204" pitchFamily="49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Text Box 3">
                <a:extLst>
                  <a:ext uri="{FF2B5EF4-FFF2-40B4-BE49-F238E27FC236}">
                    <a16:creationId xmlns:a16="http://schemas.microsoft.com/office/drawing/2014/main" id="{572C90BC-FB55-4988-B3D1-1F4FDF519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89659" y="2780928"/>
                <a:ext cx="6869431" cy="30915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939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276225" y="1266190"/>
                <a:ext cx="8229600" cy="638810"/>
              </a:xfrm>
            </p:spPr>
            <p:txBody>
              <a:bodyPr wrap="square" lIns="91440" tIns="45720" rIns="91440" bIns="45720" anchor="t"/>
              <a:lstStyle/>
              <a:p>
                <a:pPr marL="685800" latinLnBrk="0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初始为零的计数器上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个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INCREMENT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操作的分析</a:t>
                </a:r>
              </a:p>
              <a:p>
                <a:pPr marL="800100" indent="-457200" latinLnBrk="0">
                  <a:spcBef>
                    <a:spcPts val="0"/>
                  </a:spcBef>
                  <a:buNone/>
                </a:pP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buFont typeface="Wingdings" panose="05000000000000000000" pitchFamily="2" charset="2"/>
                  <a:buNone/>
                </a:pPr>
                <a:endParaRPr lang="zh-CN" altLang="en-US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939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225" y="1266190"/>
                <a:ext cx="8229600" cy="638810"/>
              </a:xfrm>
              <a:blipFill rotWithShape="1">
                <a:blip r:embed="rId3"/>
                <a:stretch>
                  <a:fillRect b="-160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1363980" y="3510335"/>
            <a:ext cx="6558280" cy="168424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pPr indent="0" algn="just" latinLnBrk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FF0000"/>
                </a:solidFill>
                <a:effectLst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定义：</a:t>
            </a:r>
            <a:endParaRPr lang="zh-CN" altLang="en-US" b="1" dirty="0">
              <a:solidFill>
                <a:srgbClr val="FF0000"/>
              </a:solidFill>
              <a:effectLst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FF0000"/>
                </a:solidFill>
                <a:effectLst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0-1 翻转的摊还代价为2</a:t>
            </a:r>
            <a:endParaRPr lang="zh-CN" altLang="en-US" b="1" dirty="0">
              <a:solidFill>
                <a:srgbClr val="FF0000"/>
              </a:solidFill>
              <a:effectLst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FF0000"/>
                </a:solidFill>
                <a:effectLst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1-0 翻转的摊还代价为0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363980" y="2217420"/>
            <a:ext cx="6558280" cy="113024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effectLst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显然：这个操作序列的代价与0-1或者1-0翻发生的次数成正比</a:t>
            </a:r>
          </a:p>
        </p:txBody>
      </p:sp>
      <p:sp>
        <p:nvSpPr>
          <p:cNvPr id="8" name="Rectangle 2"/>
          <p:cNvSpPr>
            <a:spLocks noGrp="1"/>
          </p:cNvSpPr>
          <p:nvPr>
            <p:ph type="title"/>
          </p:nvPr>
        </p:nvSpPr>
        <p:spPr>
          <a:xfrm>
            <a:off x="457200" y="123190"/>
            <a:ext cx="8229600" cy="1143000"/>
          </a:xfrm>
        </p:spPr>
        <p:txBody>
          <a:bodyPr wrap="square" lIns="91440" tIns="45720" rIns="91440" bIns="45720" anchor="ctr"/>
          <a:lstStyle/>
          <a:p>
            <a:r>
              <a:rPr lang="zh-CN" altLang="en-US" sz="3600" dirty="0">
                <a:solidFill>
                  <a:srgbClr val="2F12D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会计方法实例 2</a:t>
            </a:r>
            <a:r>
              <a:rPr lang="zh-CN" altLang="en-US" sz="3600" dirty="0">
                <a:solidFill>
                  <a:srgbClr val="2F12D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—</a:t>
            </a:r>
            <a:r>
              <a:rPr lang="zh-CN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二进制计数器</a:t>
            </a:r>
            <a:endParaRPr lang="zh-CN" altLang="en-US" sz="4000" kern="1200" dirty="0">
              <a:solidFill>
                <a:srgbClr val="FF0000"/>
              </a:solidFill>
              <a:latin typeface="+mj-ea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 uiExpand="1" build="p"/>
      <p:bldP spid="3" grpId="0" animBg="1"/>
      <p:bldP spid="3" grpId="1" animBg="1"/>
      <p:bldP spid="4" grpId="0" animBg="1"/>
      <p:bldP spid="4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939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276225" y="1266190"/>
                <a:ext cx="8229600" cy="638810"/>
              </a:xfrm>
            </p:spPr>
            <p:txBody>
              <a:bodyPr wrap="square" lIns="91440" tIns="45720" rIns="91440" bIns="45720" anchor="t"/>
              <a:lstStyle/>
              <a:p>
                <a:pPr marL="685800" latinLnBrk="0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初始为零的计数器上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个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INCREMENT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操作的分析</a:t>
                </a:r>
              </a:p>
              <a:p>
                <a:pPr marL="800100" indent="-457200" latinLnBrk="0">
                  <a:spcBef>
                    <a:spcPts val="0"/>
                  </a:spcBef>
                  <a:buNone/>
                </a:pP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buFont typeface="Wingdings" panose="05000000000000000000" pitchFamily="2" charset="2"/>
                  <a:buNone/>
                </a:pPr>
                <a:endParaRPr lang="zh-CN" altLang="en-US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939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225" y="1266190"/>
                <a:ext cx="8229600" cy="638810"/>
              </a:xfrm>
              <a:blipFill rotWithShape="1">
                <a:blip r:embed="rId3"/>
                <a:stretch>
                  <a:fillRect b="-160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1292860" y="1857375"/>
            <a:ext cx="6558280" cy="168424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pPr indent="0" algn="just" latinLnBrk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FF0000"/>
                </a:solidFill>
                <a:effectLst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定义：</a:t>
            </a:r>
            <a:endParaRPr lang="zh-CN" altLang="en-US" b="1" dirty="0">
              <a:solidFill>
                <a:srgbClr val="FF0000"/>
              </a:solidFill>
              <a:effectLst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FF0000"/>
                </a:solidFill>
                <a:effectLst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0-1翻转的摊还代价为2</a:t>
            </a:r>
            <a:endParaRPr lang="zh-CN" altLang="en-US" b="1" dirty="0">
              <a:solidFill>
                <a:srgbClr val="FF0000"/>
              </a:solidFill>
              <a:effectLst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FF0000"/>
                </a:solidFill>
                <a:effectLst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1-0翻转的摊还代价为0</a:t>
            </a:r>
          </a:p>
        </p:txBody>
      </p:sp>
      <p:sp>
        <p:nvSpPr>
          <p:cNvPr id="39942" name="Rectangle 6"/>
          <p:cNvSpPr/>
          <p:nvPr/>
        </p:nvSpPr>
        <p:spPr>
          <a:xfrm>
            <a:off x="607189" y="3791366"/>
            <a:ext cx="8068945" cy="1960493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tx2">
                <a:lumMod val="60000"/>
                <a:lumOff val="40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tx1"/>
                </a:solidFill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任何操作序列，存款余额是计数器中1的个数，非负</a:t>
            </a:r>
          </a:p>
          <a:p>
            <a:pPr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tx1"/>
                </a:solidFill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因此，所有的翻转操作的摊还代价的和是这个操作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tx1"/>
                </a:solidFill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序列代价的上界</a:t>
            </a:r>
          </a:p>
        </p:txBody>
      </p:sp>
      <p:sp>
        <p:nvSpPr>
          <p:cNvPr id="8" name="Rectangle 2"/>
          <p:cNvSpPr>
            <a:spLocks noGrp="1"/>
          </p:cNvSpPr>
          <p:nvPr>
            <p:ph type="title"/>
          </p:nvPr>
        </p:nvSpPr>
        <p:spPr>
          <a:xfrm>
            <a:off x="457200" y="123190"/>
            <a:ext cx="8229600" cy="1143000"/>
          </a:xfrm>
        </p:spPr>
        <p:txBody>
          <a:bodyPr wrap="square" lIns="91440" tIns="45720" rIns="91440" bIns="45720" anchor="ctr"/>
          <a:lstStyle/>
          <a:p>
            <a:r>
              <a:rPr lang="zh-CN" altLang="en-US" sz="3600" dirty="0">
                <a:solidFill>
                  <a:srgbClr val="2F12D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会计方法实例 2</a:t>
            </a:r>
            <a:r>
              <a:rPr lang="zh-CN" altLang="en-US" sz="3600" dirty="0">
                <a:solidFill>
                  <a:srgbClr val="2F12D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—</a:t>
            </a:r>
            <a:r>
              <a:rPr lang="zh-CN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二进制计数器</a:t>
            </a:r>
            <a:endParaRPr lang="zh-CN" altLang="en-US" sz="4000" kern="1200" dirty="0">
              <a:solidFill>
                <a:srgbClr val="FF0000"/>
              </a:solidFill>
              <a:latin typeface="+mj-ea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99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9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  <p:bldP spid="39942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939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276225" y="1266190"/>
                <a:ext cx="8229600" cy="638810"/>
              </a:xfrm>
            </p:spPr>
            <p:txBody>
              <a:bodyPr wrap="square" lIns="91440" tIns="45720" rIns="91440" bIns="45720" anchor="t"/>
              <a:lstStyle/>
              <a:p>
                <a:pPr marL="685800" latinLnBrk="0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初始为零的计数器上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𝒏</m:t>
                    </m:r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个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INCREMENT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操作的分析</a:t>
                </a:r>
              </a:p>
              <a:p>
                <a:pPr marL="800100" indent="-457200" latinLnBrk="0">
                  <a:spcBef>
                    <a:spcPts val="0"/>
                  </a:spcBef>
                  <a:buNone/>
                </a:pP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buFont typeface="Wingdings" panose="05000000000000000000" pitchFamily="2" charset="2"/>
                  <a:buNone/>
                </a:pPr>
                <a:endParaRPr lang="zh-CN" altLang="en-US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939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225" y="1266190"/>
                <a:ext cx="8229600" cy="638810"/>
              </a:xfrm>
              <a:blipFill rotWithShape="1">
                <a:blip r:embed="rId3"/>
                <a:stretch>
                  <a:fillRect b="-160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1292860" y="1857375"/>
            <a:ext cx="6558280" cy="168424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pPr indent="0" algn="just" latinLnBrk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FF0000"/>
                </a:solidFill>
                <a:effectLst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定义：</a:t>
            </a:r>
            <a:endParaRPr lang="zh-CN" altLang="en-US" b="1" dirty="0">
              <a:solidFill>
                <a:srgbClr val="FF0000"/>
              </a:solidFill>
              <a:effectLst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FF0000"/>
                </a:solidFill>
                <a:effectLst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0-1翻转的摊还代价为2</a:t>
            </a:r>
            <a:endParaRPr lang="zh-CN" altLang="en-US" b="1" dirty="0">
              <a:solidFill>
                <a:srgbClr val="FF0000"/>
              </a:solidFill>
              <a:effectLst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FF0000"/>
                </a:solidFill>
                <a:effectLst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1-0翻转的摊还代价为0</a:t>
            </a:r>
          </a:p>
        </p:txBody>
      </p:sp>
      <p:sp>
        <p:nvSpPr>
          <p:cNvPr id="39943" name="Rectangle 7"/>
          <p:cNvSpPr/>
          <p:nvPr/>
        </p:nvSpPr>
        <p:spPr>
          <a:xfrm>
            <a:off x="570865" y="3692525"/>
            <a:ext cx="8077200" cy="2990850"/>
          </a:xfrm>
          <a:prstGeom prst="rect">
            <a:avLst/>
          </a:prstGeom>
          <a:solidFill>
            <a:srgbClr val="FFFF99"/>
          </a:solidFill>
          <a:ln w="25400" cap="flat" cmpd="sng">
            <a:solidFill>
              <a:schemeClr val="tx2">
                <a:lumMod val="60000"/>
                <a:lumOff val="40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tx1"/>
                </a:solidFill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对每个</a:t>
            </a:r>
            <a:r>
              <a:rPr lang="en-US" altLang="zh-CN" b="1" dirty="0">
                <a:solidFill>
                  <a:schemeClr val="tx1"/>
                </a:solidFill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INCREMENT</a:t>
            </a:r>
            <a:r>
              <a:rPr lang="zh-CN" altLang="en-US" b="1" dirty="0">
                <a:solidFill>
                  <a:schemeClr val="tx1"/>
                </a:solidFill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操作 ：</a:t>
            </a:r>
          </a:p>
          <a:p>
            <a:pPr>
              <a:buFont typeface="Arial" panose="020B0604020202020204" pitchFamily="34" charset="0"/>
              <a:buNone/>
            </a:pPr>
            <a:endParaRPr lang="zh-CN" altLang="en-US" b="1" dirty="0">
              <a:solidFill>
                <a:schemeClr val="tx1"/>
              </a:solidFill>
              <a:effectLst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找到右起的第一个0，将他翻转成1—支付摊还代价2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b="1" dirty="0">
              <a:solidFill>
                <a:schemeClr val="tx1"/>
              </a:solidFill>
              <a:effectLst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将这个0之后的所有1翻转成0—支付摊还代价0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b="1" dirty="0">
              <a:solidFill>
                <a:schemeClr val="tx1"/>
              </a:solidFill>
              <a:effectLst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/>
                </a:solidFill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对这个</a:t>
            </a:r>
            <a:r>
              <a:rPr lang="en-US" altLang="zh-CN" b="1" dirty="0">
                <a:solidFill>
                  <a:schemeClr val="tx1"/>
                </a:solidFill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INCREMENT</a:t>
            </a:r>
            <a:r>
              <a:rPr lang="zh-CN" altLang="en-US" b="1" dirty="0">
                <a:solidFill>
                  <a:schemeClr val="tx1"/>
                </a:solidFill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操作而言，支付了摊还代价2</a:t>
            </a:r>
          </a:p>
        </p:txBody>
      </p:sp>
      <p:sp>
        <p:nvSpPr>
          <p:cNvPr id="8" name="Rectangle 2"/>
          <p:cNvSpPr>
            <a:spLocks noGrp="1"/>
          </p:cNvSpPr>
          <p:nvPr>
            <p:ph type="title"/>
          </p:nvPr>
        </p:nvSpPr>
        <p:spPr>
          <a:xfrm>
            <a:off x="457200" y="123190"/>
            <a:ext cx="8229600" cy="1143000"/>
          </a:xfrm>
        </p:spPr>
        <p:txBody>
          <a:bodyPr wrap="square" lIns="91440" tIns="45720" rIns="91440" bIns="45720" anchor="ctr"/>
          <a:lstStyle/>
          <a:p>
            <a:r>
              <a:rPr lang="zh-CN" altLang="en-US" sz="3600" dirty="0">
                <a:solidFill>
                  <a:srgbClr val="2F12D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会计方法实例 2</a:t>
            </a:r>
            <a:r>
              <a:rPr lang="zh-CN" altLang="en-US" sz="3600" dirty="0">
                <a:solidFill>
                  <a:srgbClr val="2F12D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—</a:t>
            </a:r>
            <a:r>
              <a:rPr lang="zh-CN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二进制计数器</a:t>
            </a:r>
            <a:endParaRPr lang="zh-CN" altLang="en-US" sz="4000" kern="1200" dirty="0">
              <a:solidFill>
                <a:srgbClr val="FF0000"/>
              </a:solidFill>
              <a:latin typeface="+mj-ea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99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9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  <p:bldP spid="39943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Rectangle 4"/>
          <p:cNvSpPr/>
          <p:nvPr/>
        </p:nvSpPr>
        <p:spPr>
          <a:xfrm>
            <a:off x="340995" y="1412776"/>
            <a:ext cx="8597265" cy="3804920"/>
          </a:xfrm>
          <a:prstGeom prst="rect">
            <a:avLst/>
          </a:prstGeom>
          <a:solidFill>
            <a:srgbClr val="99FF99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CC3399"/>
                </a:solidFill>
                <a:effectLst/>
                <a:sym typeface="+mn-ea"/>
              </a:rPr>
              <a:t>      </a:t>
            </a:r>
            <a:r>
              <a:rPr lang="en-US" altLang="zh-CN" dirty="0">
                <a:solidFill>
                  <a:srgbClr val="2F12DE"/>
                </a:solidFill>
                <a:effectLst/>
                <a:sym typeface="+mn-ea"/>
              </a:rPr>
              <a:t>     </a:t>
            </a:r>
            <a:endParaRPr lang="en-US" altLang="zh-CN" dirty="0">
              <a:solidFill>
                <a:srgbClr val="2F12DE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34415" y="2480211"/>
            <a:ext cx="7498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2F12DE"/>
                </a:solidFill>
                <a:effectLst/>
                <a:sym typeface="+mn-ea"/>
              </a:rPr>
              <a:t>1</a:t>
            </a:r>
            <a:r>
              <a:rPr lang="en-US" altLang="zh-CN" dirty="0">
                <a:solidFill>
                  <a:srgbClr val="CC3399"/>
                </a:solidFill>
                <a:effectLst/>
                <a:sym typeface="+mn-ea"/>
              </a:rPr>
              <a:t>              0        0        0       0       0        0        0        </a:t>
            </a:r>
            <a:r>
              <a:rPr lang="en-US" altLang="zh-CN" dirty="0">
                <a:solidFill>
                  <a:srgbClr val="FF0000"/>
                </a:solidFill>
                <a:effectLst/>
                <a:sym typeface="+mn-ea"/>
              </a:rPr>
              <a:t>1</a:t>
            </a:r>
            <a:r>
              <a:rPr lang="en-US" altLang="zh-CN" dirty="0">
                <a:solidFill>
                  <a:srgbClr val="CC3399"/>
                </a:solidFill>
                <a:effectLst/>
                <a:sym typeface="+mn-ea"/>
              </a:rPr>
              <a:t>        </a:t>
            </a:r>
            <a:r>
              <a:rPr lang="en-US" dirty="0">
                <a:solidFill>
                  <a:srgbClr val="2F12DE"/>
                </a:solidFill>
                <a:effectLst/>
                <a:sym typeface="+mn-ea"/>
              </a:rPr>
              <a:t>1</a:t>
            </a:r>
            <a:endParaRPr lang="en-US" dirty="0">
              <a:effectLst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-151765" y="1412776"/>
            <a:ext cx="901763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CC3399"/>
                </a:solidFill>
                <a:effectLst/>
                <a:sym typeface="+mn-ea"/>
              </a:rPr>
              <a:t>      </a:t>
            </a:r>
            <a:r>
              <a:rPr lang="en-US" altLang="zh-CN" dirty="0">
                <a:solidFill>
                  <a:srgbClr val="2F12DE"/>
                </a:solidFill>
                <a:effectLst/>
                <a:sym typeface="+mn-ea"/>
              </a:rPr>
              <a:t>Counter</a:t>
            </a:r>
            <a:r>
              <a:rPr lang="en-US" altLang="zh-CN" dirty="0">
                <a:solidFill>
                  <a:srgbClr val="CC3399"/>
                </a:solidFill>
                <a:effectLst/>
                <a:sym typeface="+mn-ea"/>
              </a:rPr>
              <a:t>                                                                                   </a:t>
            </a:r>
            <a:r>
              <a:rPr lang="en-US" altLang="zh-CN" dirty="0">
                <a:solidFill>
                  <a:srgbClr val="2F12DE"/>
                </a:solidFill>
                <a:effectLst/>
                <a:sym typeface="+mn-ea"/>
              </a:rPr>
              <a:t>total</a:t>
            </a:r>
            <a:endParaRPr lang="en-US" altLang="zh-CN" dirty="0">
              <a:solidFill>
                <a:srgbClr val="CC3399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CC3399"/>
                </a:solidFill>
                <a:effectLst/>
                <a:sym typeface="+mn-ea"/>
              </a:rPr>
              <a:t> </a:t>
            </a:r>
            <a:r>
              <a:rPr lang="en-US" altLang="zh-CN" dirty="0">
                <a:solidFill>
                  <a:srgbClr val="2F12DE"/>
                </a:solidFill>
                <a:effectLst/>
                <a:sym typeface="+mn-ea"/>
              </a:rPr>
              <a:t> N</a:t>
            </a:r>
            <a:r>
              <a:rPr lang="en-US" altLang="zh-CN" dirty="0">
                <a:solidFill>
                  <a:srgbClr val="CC3399"/>
                </a:solidFill>
                <a:effectLst/>
                <a:sym typeface="+mn-ea"/>
              </a:rPr>
              <a:t>           A[7]  A[6]  A[5]  A[4]  A[3]  A[2]   A[1]  A[0]        </a:t>
            </a:r>
            <a:endParaRPr lang="en-US" altLang="zh-CN" dirty="0">
              <a:solidFill>
                <a:srgbClr val="CC3399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CC3399"/>
                </a:solidFill>
                <a:effectLst/>
                <a:sym typeface="+mn-ea"/>
              </a:rPr>
              <a:t>          </a:t>
            </a:r>
            <a:r>
              <a:rPr lang="en-US" altLang="zh-CN" dirty="0">
                <a:solidFill>
                  <a:srgbClr val="2F12DE"/>
                </a:solidFill>
                <a:effectLst/>
                <a:sym typeface="+mn-ea"/>
              </a:rPr>
              <a:t> 0</a:t>
            </a:r>
            <a:r>
              <a:rPr lang="en-US" altLang="zh-CN" dirty="0">
                <a:solidFill>
                  <a:srgbClr val="CC3399"/>
                </a:solidFill>
                <a:effectLst/>
                <a:sym typeface="+mn-ea"/>
              </a:rPr>
              <a:t>              0        0        0       0       0        0        0        </a:t>
            </a:r>
            <a:r>
              <a:rPr lang="en-US" altLang="zh-CN" dirty="0">
                <a:solidFill>
                  <a:srgbClr val="FF0000"/>
                </a:solidFill>
                <a:effectLst/>
                <a:sym typeface="+mn-ea"/>
              </a:rPr>
              <a:t>0</a:t>
            </a:r>
            <a:r>
              <a:rPr lang="en-US" altLang="zh-CN" dirty="0">
                <a:solidFill>
                  <a:srgbClr val="CC3399"/>
                </a:solidFill>
                <a:effectLst/>
                <a:sym typeface="+mn-ea"/>
              </a:rPr>
              <a:t>        </a:t>
            </a:r>
            <a:r>
              <a:rPr lang="en-US" altLang="zh-CN" dirty="0">
                <a:solidFill>
                  <a:srgbClr val="2F12DE"/>
                </a:solidFill>
                <a:effectLst/>
                <a:sym typeface="+mn-ea"/>
              </a:rPr>
              <a:t>0</a:t>
            </a:r>
            <a:endParaRPr lang="zh-CN" altLang="en-US" dirty="0">
              <a:effectLst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36955" y="2830096"/>
            <a:ext cx="7498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2F12DE"/>
                </a:solidFill>
                <a:effectLst/>
                <a:sym typeface="+mn-ea"/>
              </a:rPr>
              <a:t>2</a:t>
            </a:r>
            <a:r>
              <a:rPr lang="en-US" altLang="zh-CN" dirty="0">
                <a:solidFill>
                  <a:srgbClr val="CC3399"/>
                </a:solidFill>
                <a:effectLst/>
                <a:sym typeface="+mn-ea"/>
              </a:rPr>
              <a:t>              0        0        0       0       0        0        </a:t>
            </a:r>
            <a:r>
              <a:rPr lang="en-US" altLang="zh-CN" dirty="0">
                <a:solidFill>
                  <a:srgbClr val="FF0000"/>
                </a:solidFill>
                <a:effectLst/>
                <a:sym typeface="+mn-ea"/>
              </a:rPr>
              <a:t>1</a:t>
            </a:r>
            <a:r>
              <a:rPr lang="en-US" altLang="zh-CN" dirty="0">
                <a:solidFill>
                  <a:srgbClr val="CC3399"/>
                </a:solidFill>
                <a:effectLst/>
                <a:sym typeface="+mn-ea"/>
              </a:rPr>
              <a:t>        </a:t>
            </a:r>
            <a:r>
              <a:rPr lang="en-US" altLang="zh-CN" dirty="0">
                <a:solidFill>
                  <a:srgbClr val="FF0000"/>
                </a:solidFill>
                <a:effectLst/>
                <a:sym typeface="+mn-ea"/>
              </a:rPr>
              <a:t>0</a:t>
            </a:r>
            <a:r>
              <a:rPr lang="en-US" altLang="zh-CN" dirty="0">
                <a:solidFill>
                  <a:srgbClr val="CC3399"/>
                </a:solidFill>
                <a:effectLst/>
                <a:sym typeface="+mn-ea"/>
              </a:rPr>
              <a:t>        </a:t>
            </a:r>
            <a:r>
              <a:rPr lang="en-US" dirty="0">
                <a:solidFill>
                  <a:srgbClr val="2F12DE"/>
                </a:solidFill>
                <a:effectLst/>
                <a:sym typeface="+mn-ea"/>
              </a:rPr>
              <a:t>3</a:t>
            </a:r>
            <a:endParaRPr lang="en-US" dirty="0">
              <a:effectLst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36955" y="3146961"/>
            <a:ext cx="7498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2F12DE"/>
                </a:solidFill>
                <a:effectLst/>
                <a:sym typeface="+mn-ea"/>
              </a:rPr>
              <a:t>3</a:t>
            </a:r>
            <a:r>
              <a:rPr lang="en-US" altLang="zh-CN" dirty="0">
                <a:solidFill>
                  <a:srgbClr val="CC3399"/>
                </a:solidFill>
                <a:effectLst/>
                <a:sym typeface="+mn-ea"/>
              </a:rPr>
              <a:t>              0        0        0       0       0        0        1        </a:t>
            </a:r>
            <a:r>
              <a:rPr lang="en-US" altLang="zh-CN" dirty="0">
                <a:solidFill>
                  <a:srgbClr val="FF0000"/>
                </a:solidFill>
                <a:effectLst/>
                <a:sym typeface="+mn-ea"/>
              </a:rPr>
              <a:t>1</a:t>
            </a:r>
            <a:r>
              <a:rPr lang="en-US" altLang="zh-CN" dirty="0">
                <a:solidFill>
                  <a:srgbClr val="CC3399"/>
                </a:solidFill>
                <a:effectLst/>
                <a:sym typeface="+mn-ea"/>
              </a:rPr>
              <a:t>        </a:t>
            </a:r>
            <a:r>
              <a:rPr lang="en-US" dirty="0">
                <a:solidFill>
                  <a:srgbClr val="2F12DE"/>
                </a:solidFill>
                <a:effectLst/>
                <a:sym typeface="+mn-ea"/>
              </a:rPr>
              <a:t>4</a:t>
            </a:r>
            <a:endParaRPr lang="en-US" dirty="0">
              <a:effectLst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36955" y="3457476"/>
            <a:ext cx="7498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2F12DE"/>
                </a:solidFill>
                <a:effectLst/>
                <a:sym typeface="+mn-ea"/>
              </a:rPr>
              <a:t>4</a:t>
            </a:r>
            <a:r>
              <a:rPr lang="en-US" altLang="zh-CN" dirty="0">
                <a:solidFill>
                  <a:srgbClr val="CC3399"/>
                </a:solidFill>
                <a:effectLst/>
                <a:sym typeface="+mn-ea"/>
              </a:rPr>
              <a:t>              0        0        0       0       0        </a:t>
            </a:r>
            <a:r>
              <a:rPr lang="en-US" altLang="zh-CN" dirty="0">
                <a:solidFill>
                  <a:srgbClr val="FF0000"/>
                </a:solidFill>
                <a:effectLst/>
                <a:sym typeface="+mn-ea"/>
              </a:rPr>
              <a:t>1</a:t>
            </a:r>
            <a:r>
              <a:rPr lang="en-US" altLang="zh-CN" dirty="0">
                <a:solidFill>
                  <a:srgbClr val="CC3399"/>
                </a:solidFill>
                <a:effectLst/>
                <a:sym typeface="+mn-ea"/>
              </a:rPr>
              <a:t>        </a:t>
            </a:r>
            <a:r>
              <a:rPr lang="en-US" altLang="zh-CN" dirty="0">
                <a:solidFill>
                  <a:srgbClr val="FF0000"/>
                </a:solidFill>
                <a:effectLst/>
                <a:sym typeface="+mn-ea"/>
              </a:rPr>
              <a:t>0</a:t>
            </a:r>
            <a:r>
              <a:rPr lang="en-US" altLang="zh-CN" dirty="0">
                <a:solidFill>
                  <a:srgbClr val="CC3399"/>
                </a:solidFill>
                <a:effectLst/>
                <a:sym typeface="+mn-ea"/>
              </a:rPr>
              <a:t>        </a:t>
            </a:r>
            <a:r>
              <a:rPr lang="en-US" altLang="zh-CN" dirty="0">
                <a:solidFill>
                  <a:srgbClr val="FF0000"/>
                </a:solidFill>
                <a:effectLst/>
                <a:sym typeface="+mn-ea"/>
              </a:rPr>
              <a:t>0</a:t>
            </a:r>
            <a:r>
              <a:rPr lang="en-US" altLang="zh-CN" dirty="0">
                <a:solidFill>
                  <a:srgbClr val="CC3399"/>
                </a:solidFill>
                <a:effectLst/>
                <a:sym typeface="+mn-ea"/>
              </a:rPr>
              <a:t>        </a:t>
            </a:r>
            <a:r>
              <a:rPr lang="en-US" dirty="0">
                <a:solidFill>
                  <a:srgbClr val="2F12DE"/>
                </a:solidFill>
                <a:effectLst/>
                <a:sym typeface="+mn-ea"/>
              </a:rPr>
              <a:t>7</a:t>
            </a:r>
            <a:endParaRPr lang="en-US" dirty="0">
              <a:effectLst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36955" y="3806726"/>
            <a:ext cx="7498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2F12DE"/>
                </a:solidFill>
                <a:effectLst/>
                <a:sym typeface="+mn-ea"/>
              </a:rPr>
              <a:t>5</a:t>
            </a:r>
            <a:r>
              <a:rPr lang="en-US" altLang="zh-CN" dirty="0">
                <a:solidFill>
                  <a:srgbClr val="CC3399"/>
                </a:solidFill>
                <a:effectLst/>
                <a:sym typeface="+mn-ea"/>
              </a:rPr>
              <a:t>              0        0        0       0       0        1        0        </a:t>
            </a:r>
            <a:r>
              <a:rPr lang="en-US" altLang="zh-CN" dirty="0">
                <a:solidFill>
                  <a:srgbClr val="FF0000"/>
                </a:solidFill>
                <a:effectLst/>
                <a:sym typeface="+mn-ea"/>
              </a:rPr>
              <a:t>1</a:t>
            </a:r>
            <a:r>
              <a:rPr lang="en-US" altLang="zh-CN" dirty="0">
                <a:solidFill>
                  <a:srgbClr val="CC3399"/>
                </a:solidFill>
                <a:effectLst/>
                <a:sym typeface="+mn-ea"/>
              </a:rPr>
              <a:t>        </a:t>
            </a:r>
            <a:r>
              <a:rPr lang="en-US" dirty="0">
                <a:solidFill>
                  <a:srgbClr val="2F12DE"/>
                </a:solidFill>
                <a:effectLst/>
                <a:sym typeface="+mn-ea"/>
              </a:rPr>
              <a:t>8</a:t>
            </a:r>
            <a:endParaRPr lang="en-US" dirty="0">
              <a:effectLst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36955" y="4114701"/>
            <a:ext cx="76504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2F12DE"/>
                </a:solidFill>
                <a:effectLst/>
                <a:sym typeface="+mn-ea"/>
              </a:rPr>
              <a:t>6</a:t>
            </a:r>
            <a:r>
              <a:rPr lang="en-US" altLang="zh-CN" dirty="0">
                <a:solidFill>
                  <a:srgbClr val="CC3399"/>
                </a:solidFill>
                <a:effectLst/>
                <a:sym typeface="+mn-ea"/>
              </a:rPr>
              <a:t>              0        0        0       0       0        1        </a:t>
            </a:r>
            <a:r>
              <a:rPr lang="en-US" altLang="zh-CN" dirty="0">
                <a:solidFill>
                  <a:srgbClr val="FF0000"/>
                </a:solidFill>
                <a:effectLst/>
                <a:sym typeface="+mn-ea"/>
              </a:rPr>
              <a:t>1</a:t>
            </a:r>
            <a:r>
              <a:rPr lang="en-US" altLang="zh-CN" dirty="0">
                <a:solidFill>
                  <a:srgbClr val="CC3399"/>
                </a:solidFill>
                <a:effectLst/>
                <a:sym typeface="+mn-ea"/>
              </a:rPr>
              <a:t>        </a:t>
            </a:r>
            <a:r>
              <a:rPr lang="en-US" altLang="zh-CN" dirty="0">
                <a:solidFill>
                  <a:srgbClr val="FF0000"/>
                </a:solidFill>
                <a:effectLst/>
                <a:sym typeface="+mn-ea"/>
              </a:rPr>
              <a:t>0</a:t>
            </a:r>
            <a:r>
              <a:rPr lang="en-US" altLang="zh-CN" dirty="0">
                <a:solidFill>
                  <a:srgbClr val="CC3399"/>
                </a:solidFill>
                <a:effectLst/>
                <a:sym typeface="+mn-ea"/>
              </a:rPr>
              <a:t>        </a:t>
            </a:r>
            <a:r>
              <a:rPr lang="en-US" dirty="0">
                <a:solidFill>
                  <a:srgbClr val="2F12DE"/>
                </a:solidFill>
                <a:effectLst/>
                <a:sym typeface="+mn-ea"/>
              </a:rPr>
              <a:t>10</a:t>
            </a:r>
            <a:endParaRPr lang="en-US">
              <a:effectLst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48385" y="4469666"/>
            <a:ext cx="763905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2F12DE"/>
                </a:solidFill>
                <a:effectLst/>
                <a:sym typeface="+mn-ea"/>
              </a:rPr>
              <a:t>7</a:t>
            </a:r>
            <a:r>
              <a:rPr lang="en-US" altLang="zh-CN" dirty="0">
                <a:solidFill>
                  <a:srgbClr val="CC3399"/>
                </a:solidFill>
                <a:effectLst/>
                <a:sym typeface="+mn-ea"/>
              </a:rPr>
              <a:t>              0        0        0       0       0        1        1        </a:t>
            </a:r>
            <a:r>
              <a:rPr lang="en-US" altLang="zh-CN" dirty="0">
                <a:solidFill>
                  <a:srgbClr val="FF0000"/>
                </a:solidFill>
                <a:effectLst/>
                <a:sym typeface="+mn-ea"/>
              </a:rPr>
              <a:t>1</a:t>
            </a:r>
            <a:r>
              <a:rPr lang="en-US" altLang="zh-CN" dirty="0">
                <a:solidFill>
                  <a:srgbClr val="CC3399"/>
                </a:solidFill>
                <a:effectLst/>
                <a:sym typeface="+mn-ea"/>
              </a:rPr>
              <a:t>        </a:t>
            </a:r>
            <a:r>
              <a:rPr lang="en-US" dirty="0">
                <a:solidFill>
                  <a:srgbClr val="2F12DE"/>
                </a:solidFill>
                <a:effectLst/>
                <a:sym typeface="+mn-ea"/>
              </a:rPr>
              <a:t>11</a:t>
            </a:r>
            <a:endParaRPr lang="en-US" dirty="0">
              <a:effectLst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42670" y="4815741"/>
            <a:ext cx="76504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2F12DE"/>
                </a:solidFill>
                <a:effectLst/>
                <a:sym typeface="+mn-ea"/>
              </a:rPr>
              <a:t>8</a:t>
            </a:r>
            <a:r>
              <a:rPr lang="en-US" altLang="zh-CN" dirty="0">
                <a:solidFill>
                  <a:srgbClr val="CC3399"/>
                </a:solidFill>
                <a:effectLst/>
                <a:sym typeface="+mn-ea"/>
              </a:rPr>
              <a:t>              0        0        0       0       </a:t>
            </a:r>
            <a:r>
              <a:rPr lang="en-US" altLang="zh-CN" dirty="0">
                <a:solidFill>
                  <a:srgbClr val="FF0000"/>
                </a:solidFill>
                <a:effectLst/>
                <a:sym typeface="+mn-ea"/>
              </a:rPr>
              <a:t>1</a:t>
            </a:r>
            <a:r>
              <a:rPr lang="en-US" altLang="zh-CN" dirty="0">
                <a:solidFill>
                  <a:srgbClr val="CC3399"/>
                </a:solidFill>
                <a:effectLst/>
                <a:sym typeface="+mn-ea"/>
              </a:rPr>
              <a:t>        </a:t>
            </a:r>
            <a:r>
              <a:rPr lang="en-US" altLang="zh-CN" dirty="0">
                <a:solidFill>
                  <a:srgbClr val="FF0000"/>
                </a:solidFill>
                <a:effectLst/>
                <a:sym typeface="+mn-ea"/>
              </a:rPr>
              <a:t>0</a:t>
            </a:r>
            <a:r>
              <a:rPr lang="en-US" altLang="zh-CN" dirty="0">
                <a:solidFill>
                  <a:srgbClr val="CC3399"/>
                </a:solidFill>
                <a:effectLst/>
                <a:sym typeface="+mn-ea"/>
              </a:rPr>
              <a:t>        </a:t>
            </a:r>
            <a:r>
              <a:rPr lang="en-US" altLang="zh-CN" dirty="0">
                <a:solidFill>
                  <a:srgbClr val="FF0000"/>
                </a:solidFill>
                <a:effectLst/>
                <a:sym typeface="+mn-ea"/>
              </a:rPr>
              <a:t>0</a:t>
            </a:r>
            <a:r>
              <a:rPr lang="en-US" altLang="zh-CN" dirty="0">
                <a:solidFill>
                  <a:srgbClr val="CC3399"/>
                </a:solidFill>
                <a:effectLst/>
                <a:sym typeface="+mn-ea"/>
              </a:rPr>
              <a:t>        </a:t>
            </a:r>
            <a:r>
              <a:rPr lang="en-US" altLang="zh-CN" dirty="0">
                <a:solidFill>
                  <a:srgbClr val="FF0000"/>
                </a:solidFill>
                <a:effectLst/>
                <a:sym typeface="+mn-ea"/>
              </a:rPr>
              <a:t>0</a:t>
            </a:r>
            <a:r>
              <a:rPr lang="en-US" altLang="zh-CN" dirty="0">
                <a:solidFill>
                  <a:srgbClr val="CC3399"/>
                </a:solidFill>
                <a:effectLst/>
                <a:sym typeface="+mn-ea"/>
              </a:rPr>
              <a:t>        </a:t>
            </a:r>
            <a:r>
              <a:rPr lang="en-US" dirty="0">
                <a:solidFill>
                  <a:srgbClr val="2F12DE"/>
                </a:solidFill>
                <a:effectLst/>
                <a:sym typeface="+mn-ea"/>
              </a:rPr>
              <a:t>15</a:t>
            </a:r>
            <a:endParaRPr lang="en-US" dirty="0">
              <a:effectLst/>
            </a:endParaRPr>
          </a:p>
        </p:txBody>
      </p:sp>
      <p:sp>
        <p:nvSpPr>
          <p:cNvPr id="21" name="矩形标注 3">
            <a:extLst>
              <a:ext uri="{FF2B5EF4-FFF2-40B4-BE49-F238E27FC236}">
                <a16:creationId xmlns:a16="http://schemas.microsoft.com/office/drawing/2014/main" id="{A9EE5013-0752-4D49-B470-27398FCEFA61}"/>
              </a:ext>
            </a:extLst>
          </p:cNvPr>
          <p:cNvSpPr/>
          <p:nvPr/>
        </p:nvSpPr>
        <p:spPr>
          <a:xfrm>
            <a:off x="7164288" y="-12935"/>
            <a:ext cx="1915334" cy="1311275"/>
          </a:xfrm>
          <a:prstGeom prst="wedgeRectCallout">
            <a:avLst>
              <a:gd name="adj1" fmla="val -28637"/>
              <a:gd name="adj2" fmla="val 151504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0-1</a:t>
            </a:r>
            <a:r>
              <a:rPr lang="zh-CN" altLang="en-US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支付摊还代价</a:t>
            </a:r>
            <a:r>
              <a:rPr lang="en-US" altLang="zh-CN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用于支付实际代价，</a:t>
            </a:r>
            <a:r>
              <a:rPr lang="en-US" altLang="zh-CN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作为存款附着在数据对象上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3283CEF-5090-4364-BE26-8C4DB2B2F3E5}"/>
              </a:ext>
            </a:extLst>
          </p:cNvPr>
          <p:cNvSpPr txBox="1"/>
          <p:nvPr/>
        </p:nvSpPr>
        <p:spPr>
          <a:xfrm>
            <a:off x="7613972" y="2510343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</a:rPr>
              <a:t>+1</a:t>
            </a:r>
            <a:endParaRPr lang="zh-CN" altLang="en-US" sz="2000" b="1" dirty="0">
              <a:solidFill>
                <a:srgbClr val="0000FF"/>
              </a:solidFill>
            </a:endParaRPr>
          </a:p>
        </p:txBody>
      </p:sp>
      <p:sp>
        <p:nvSpPr>
          <p:cNvPr id="28" name="矩形标注 3">
            <a:extLst>
              <a:ext uri="{FF2B5EF4-FFF2-40B4-BE49-F238E27FC236}">
                <a16:creationId xmlns:a16="http://schemas.microsoft.com/office/drawing/2014/main" id="{17D71FEB-D1D5-4E2E-ABFF-5A4426A5B005}"/>
              </a:ext>
            </a:extLst>
          </p:cNvPr>
          <p:cNvSpPr/>
          <p:nvPr/>
        </p:nvSpPr>
        <p:spPr>
          <a:xfrm>
            <a:off x="5148064" y="-27384"/>
            <a:ext cx="1915334" cy="1311275"/>
          </a:xfrm>
          <a:prstGeom prst="wedgeRectCallout">
            <a:avLst>
              <a:gd name="adj1" fmla="val 73775"/>
              <a:gd name="adj2" fmla="val 186371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1-0</a:t>
            </a:r>
            <a:r>
              <a:rPr lang="zh-CN" altLang="en-US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支付摊还代价</a:t>
            </a:r>
            <a:r>
              <a:rPr lang="en-US" altLang="zh-CN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，附着在数据对象上的存款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与摊还代价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一起支付实际代价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endParaRPr lang="zh-CN" altLang="en-US" sz="1800" b="1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B920A21-0183-4359-8F76-C59D8ED64F0A}"/>
              </a:ext>
            </a:extLst>
          </p:cNvPr>
          <p:cNvSpPr txBox="1"/>
          <p:nvPr/>
        </p:nvSpPr>
        <p:spPr>
          <a:xfrm>
            <a:off x="7740352" y="2877403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</a:rPr>
              <a:t>0</a:t>
            </a:r>
            <a:endParaRPr lang="zh-CN" altLang="en-US" sz="2000" b="1" dirty="0">
              <a:solidFill>
                <a:srgbClr val="0000FF"/>
              </a:solidFill>
            </a:endParaRPr>
          </a:p>
        </p:txBody>
      </p:sp>
      <p:sp>
        <p:nvSpPr>
          <p:cNvPr id="30" name="矩形标注 3">
            <a:extLst>
              <a:ext uri="{FF2B5EF4-FFF2-40B4-BE49-F238E27FC236}">
                <a16:creationId xmlns:a16="http://schemas.microsoft.com/office/drawing/2014/main" id="{3CC763BD-B09B-4D09-BACD-78E6FAAD60CC}"/>
              </a:ext>
            </a:extLst>
          </p:cNvPr>
          <p:cNvSpPr/>
          <p:nvPr/>
        </p:nvSpPr>
        <p:spPr>
          <a:xfrm>
            <a:off x="3182285" y="-9808"/>
            <a:ext cx="1915334" cy="1311275"/>
          </a:xfrm>
          <a:prstGeom prst="wedgeRectCallout">
            <a:avLst>
              <a:gd name="adj1" fmla="val 138071"/>
              <a:gd name="adj2" fmla="val 185809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0-1</a:t>
            </a:r>
            <a:r>
              <a:rPr lang="zh-CN" altLang="en-US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支付摊还代价</a:t>
            </a:r>
            <a:r>
              <a:rPr lang="en-US" altLang="zh-CN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用于支付实际代价，</a:t>
            </a:r>
            <a:r>
              <a:rPr lang="en-US" altLang="zh-CN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作为存款附着在数据对象上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60EBDD4-70BB-470E-AC3B-61F04ACB0B47}"/>
              </a:ext>
            </a:extLst>
          </p:cNvPr>
          <p:cNvSpPr txBox="1"/>
          <p:nvPr/>
        </p:nvSpPr>
        <p:spPr>
          <a:xfrm>
            <a:off x="6857941" y="2892595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</a:rPr>
              <a:t>+1</a:t>
            </a:r>
            <a:endParaRPr lang="zh-CN" altLang="en-US" sz="2000" b="1" dirty="0">
              <a:solidFill>
                <a:srgbClr val="0000FF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C71F44E-CDDC-4AEB-8E81-6D23997C84BA}"/>
              </a:ext>
            </a:extLst>
          </p:cNvPr>
          <p:cNvSpPr txBox="1"/>
          <p:nvPr/>
        </p:nvSpPr>
        <p:spPr>
          <a:xfrm>
            <a:off x="7613972" y="3171022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</a:rPr>
              <a:t>+1</a:t>
            </a:r>
            <a:endParaRPr lang="zh-CN" altLang="en-US" sz="2000" b="1" dirty="0">
              <a:solidFill>
                <a:srgbClr val="0000FF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9BD1782-DA94-4142-B652-EF1646CCF9EB}"/>
              </a:ext>
            </a:extLst>
          </p:cNvPr>
          <p:cNvSpPr txBox="1"/>
          <p:nvPr/>
        </p:nvSpPr>
        <p:spPr>
          <a:xfrm>
            <a:off x="6099089" y="3486339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</a:rPr>
              <a:t>+1</a:t>
            </a:r>
            <a:endParaRPr lang="zh-CN" altLang="en-US" sz="2000" b="1" dirty="0">
              <a:solidFill>
                <a:srgbClr val="0000FF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7AB3734-D910-439F-B343-B20F3A565F86}"/>
              </a:ext>
            </a:extLst>
          </p:cNvPr>
          <p:cNvSpPr txBox="1"/>
          <p:nvPr/>
        </p:nvSpPr>
        <p:spPr>
          <a:xfrm>
            <a:off x="6857941" y="3183844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</a:rPr>
              <a:t>+1</a:t>
            </a:r>
            <a:endParaRPr lang="zh-CN" altLang="en-US" sz="2000" b="1" dirty="0">
              <a:solidFill>
                <a:srgbClr val="0000FF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CB3422B-AB3F-42F1-88A7-F2CB2D0D3C57}"/>
              </a:ext>
            </a:extLst>
          </p:cNvPr>
          <p:cNvSpPr txBox="1"/>
          <p:nvPr/>
        </p:nvSpPr>
        <p:spPr>
          <a:xfrm>
            <a:off x="7740352" y="3495169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</a:rPr>
              <a:t>0</a:t>
            </a:r>
            <a:endParaRPr lang="zh-CN" altLang="en-US" sz="2000" b="1" dirty="0">
              <a:solidFill>
                <a:srgbClr val="0000FF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4D01EE6-2EFF-46A3-8E2E-4192076549B2}"/>
              </a:ext>
            </a:extLst>
          </p:cNvPr>
          <p:cNvSpPr txBox="1"/>
          <p:nvPr/>
        </p:nvSpPr>
        <p:spPr>
          <a:xfrm>
            <a:off x="6908917" y="3474385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</a:rPr>
              <a:t>0</a:t>
            </a:r>
            <a:endParaRPr lang="zh-CN" altLang="en-US" sz="2000" b="1" dirty="0">
              <a:solidFill>
                <a:srgbClr val="0000FF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991069B-90DA-4F72-A777-E287E99EA4E1}"/>
              </a:ext>
            </a:extLst>
          </p:cNvPr>
          <p:cNvSpPr txBox="1"/>
          <p:nvPr/>
        </p:nvSpPr>
        <p:spPr>
          <a:xfrm>
            <a:off x="6908917" y="3821393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</a:rPr>
              <a:t>0</a:t>
            </a:r>
            <a:endParaRPr lang="zh-CN" altLang="en-US" sz="2000" b="1" dirty="0">
              <a:solidFill>
                <a:srgbClr val="0000FF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3C3496D-C826-43CF-90AF-4402BBEF7003}"/>
              </a:ext>
            </a:extLst>
          </p:cNvPr>
          <p:cNvSpPr txBox="1"/>
          <p:nvPr/>
        </p:nvSpPr>
        <p:spPr>
          <a:xfrm>
            <a:off x="7613972" y="3825806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</a:rPr>
              <a:t>+1</a:t>
            </a:r>
            <a:endParaRPr lang="zh-CN" altLang="en-US" sz="2000" b="1" dirty="0">
              <a:solidFill>
                <a:srgbClr val="0000FF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00F1123-73B6-416E-B91E-8B1919F9C2DB}"/>
              </a:ext>
            </a:extLst>
          </p:cNvPr>
          <p:cNvSpPr txBox="1"/>
          <p:nvPr/>
        </p:nvSpPr>
        <p:spPr>
          <a:xfrm>
            <a:off x="6099089" y="3835108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</a:rPr>
              <a:t>+1</a:t>
            </a:r>
            <a:endParaRPr lang="zh-CN" altLang="en-US" sz="2000" b="1" dirty="0">
              <a:solidFill>
                <a:srgbClr val="0000FF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47F8964-C258-4CFE-B494-AE803D7FBA8D}"/>
              </a:ext>
            </a:extLst>
          </p:cNvPr>
          <p:cNvSpPr txBox="1"/>
          <p:nvPr/>
        </p:nvSpPr>
        <p:spPr>
          <a:xfrm>
            <a:off x="6099089" y="4151913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</a:rPr>
              <a:t>+1</a:t>
            </a:r>
            <a:endParaRPr lang="zh-CN" altLang="en-US" sz="2000" b="1" dirty="0">
              <a:solidFill>
                <a:srgbClr val="0000FF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E7B84C8-AA4F-48EE-AEE1-61EB61E15110}"/>
              </a:ext>
            </a:extLst>
          </p:cNvPr>
          <p:cNvSpPr txBox="1"/>
          <p:nvPr/>
        </p:nvSpPr>
        <p:spPr>
          <a:xfrm>
            <a:off x="6857941" y="4144833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</a:rPr>
              <a:t>+1</a:t>
            </a:r>
            <a:endParaRPr lang="zh-CN" altLang="en-US" sz="2000" b="1" dirty="0">
              <a:solidFill>
                <a:srgbClr val="0000FF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691B8D8-316C-40FB-BD05-BA9DF80386E8}"/>
              </a:ext>
            </a:extLst>
          </p:cNvPr>
          <p:cNvSpPr txBox="1"/>
          <p:nvPr/>
        </p:nvSpPr>
        <p:spPr>
          <a:xfrm>
            <a:off x="7613972" y="4463624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</a:rPr>
              <a:t>+1</a:t>
            </a:r>
            <a:endParaRPr lang="zh-CN" altLang="en-US" sz="2000" b="1" dirty="0">
              <a:solidFill>
                <a:srgbClr val="0000FF"/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D3D4961-095F-4BBB-B10D-82241F60F7FA}"/>
              </a:ext>
            </a:extLst>
          </p:cNvPr>
          <p:cNvSpPr txBox="1"/>
          <p:nvPr/>
        </p:nvSpPr>
        <p:spPr>
          <a:xfrm>
            <a:off x="6857941" y="4482614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</a:rPr>
              <a:t>+1</a:t>
            </a:r>
            <a:endParaRPr lang="zh-CN" altLang="en-US" sz="2000" b="1" dirty="0">
              <a:solidFill>
                <a:srgbClr val="0000FF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48FF005-8CCA-44A8-AD71-6D94DAB6D38C}"/>
              </a:ext>
            </a:extLst>
          </p:cNvPr>
          <p:cNvSpPr txBox="1"/>
          <p:nvPr/>
        </p:nvSpPr>
        <p:spPr>
          <a:xfrm>
            <a:off x="6099089" y="4482133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</a:rPr>
              <a:t>+1</a:t>
            </a:r>
            <a:endParaRPr lang="zh-CN" altLang="en-US" sz="2000" b="1" dirty="0">
              <a:solidFill>
                <a:srgbClr val="0000FF"/>
              </a:solidFill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658E994-8C76-4130-B706-6C0E5EDF07FB}"/>
              </a:ext>
            </a:extLst>
          </p:cNvPr>
          <p:cNvSpPr txBox="1"/>
          <p:nvPr/>
        </p:nvSpPr>
        <p:spPr>
          <a:xfrm>
            <a:off x="5380647" y="4818703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</a:rPr>
              <a:t>+1</a:t>
            </a:r>
            <a:endParaRPr lang="zh-CN" altLang="en-US" sz="2000" b="1" dirty="0">
              <a:solidFill>
                <a:srgbClr val="0000FF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79E33F0-D850-4233-B3B0-496A5094D190}"/>
              </a:ext>
            </a:extLst>
          </p:cNvPr>
          <p:cNvSpPr txBox="1"/>
          <p:nvPr/>
        </p:nvSpPr>
        <p:spPr>
          <a:xfrm>
            <a:off x="6180210" y="4863734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</a:rPr>
              <a:t>0</a:t>
            </a:r>
            <a:endParaRPr lang="zh-CN" altLang="en-US" sz="2000" b="1" dirty="0">
              <a:solidFill>
                <a:srgbClr val="0000FF"/>
              </a:solidFill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6D47BB6-5C40-4766-BE2A-C6087EA03F34}"/>
              </a:ext>
            </a:extLst>
          </p:cNvPr>
          <p:cNvSpPr txBox="1"/>
          <p:nvPr/>
        </p:nvSpPr>
        <p:spPr>
          <a:xfrm>
            <a:off x="6908917" y="4834168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</a:rPr>
              <a:t>0</a:t>
            </a:r>
            <a:endParaRPr lang="zh-CN" altLang="en-US" sz="2000" b="1" dirty="0">
              <a:solidFill>
                <a:srgbClr val="0000FF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777B28B3-E752-4C06-9DCA-EB4786F952F3}"/>
              </a:ext>
            </a:extLst>
          </p:cNvPr>
          <p:cNvSpPr txBox="1"/>
          <p:nvPr/>
        </p:nvSpPr>
        <p:spPr>
          <a:xfrm>
            <a:off x="7740352" y="4175969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</a:rPr>
              <a:t>0</a:t>
            </a:r>
            <a:endParaRPr lang="zh-CN" altLang="en-US" sz="2000" b="1" dirty="0">
              <a:solidFill>
                <a:srgbClr val="0000FF"/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D70DBB3-67C0-4190-9C34-D156A4C3F0BE}"/>
              </a:ext>
            </a:extLst>
          </p:cNvPr>
          <p:cNvSpPr txBox="1"/>
          <p:nvPr/>
        </p:nvSpPr>
        <p:spPr>
          <a:xfrm>
            <a:off x="7740352" y="4818088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</a:rPr>
              <a:t>0</a:t>
            </a:r>
            <a:endParaRPr lang="zh-CN" altLang="en-US" sz="2000" b="1" dirty="0">
              <a:solidFill>
                <a:srgbClr val="0000FF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C97A3EA-57B2-4DF4-9D16-718E3F31A05C}"/>
              </a:ext>
            </a:extLst>
          </p:cNvPr>
          <p:cNvSpPr txBox="1"/>
          <p:nvPr/>
        </p:nvSpPr>
        <p:spPr>
          <a:xfrm>
            <a:off x="219868" y="5424071"/>
            <a:ext cx="8839517" cy="120032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任何操作序列，存款余额是计数器中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的个数，非负。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为什么？</a:t>
            </a:r>
            <a:endParaRPr lang="en-US" altLang="zh-CN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因此，所有的翻转操作的摊还代价的和是这个操作序列代价的上界。</a:t>
            </a:r>
          </a:p>
        </p:txBody>
      </p:sp>
    </p:spTree>
    <p:extLst>
      <p:ext uri="{BB962C8B-B14F-4D97-AF65-F5344CB8AC3E}">
        <p14:creationId xmlns:p14="http://schemas.microsoft.com/office/powerpoint/2010/main" val="133305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6" grpId="0" bldLvl="0" animBg="1"/>
      <p:bldP spid="64516" grpId="1" animBg="1"/>
      <p:bldP spid="3" grpId="0"/>
      <p:bldP spid="3" grpId="1"/>
      <p:bldP spid="4" grpId="0"/>
      <p:bldP spid="4" grpId="1"/>
      <p:bldP spid="5" grpId="1"/>
      <p:bldP spid="5" grpId="2"/>
      <p:bldP spid="6" grpId="1"/>
      <p:bldP spid="6" grpId="2"/>
      <p:bldP spid="7" grpId="1"/>
      <p:bldP spid="12" grpId="1"/>
      <p:bldP spid="12" grpId="2"/>
      <p:bldP spid="13" grpId="1"/>
      <p:bldP spid="13" grpId="2"/>
      <p:bldP spid="14" grpId="1"/>
      <p:bldP spid="14" grpId="2"/>
      <p:bldP spid="25" grpId="1"/>
      <p:bldP spid="25" grpId="2"/>
      <p:bldP spid="21" grpId="1" animBg="1"/>
      <p:bldP spid="21" grpId="2" animBg="1"/>
      <p:bldP spid="11" grpId="0"/>
      <p:bldP spid="28" grpId="1" animBg="1"/>
      <p:bldP spid="28" grpId="2" animBg="1"/>
      <p:bldP spid="29" grpId="0"/>
      <p:bldP spid="30" grpId="1" animBg="1"/>
      <p:bldP spid="30" grpId="2" animBg="1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939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276225" y="1266190"/>
                <a:ext cx="8229600" cy="638810"/>
              </a:xfrm>
            </p:spPr>
            <p:txBody>
              <a:bodyPr wrap="square" lIns="91440" tIns="45720" rIns="91440" bIns="45720" anchor="t"/>
              <a:lstStyle/>
              <a:p>
                <a:pPr marL="685800" latinLnBrk="0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初始为零的计数器上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𝒏</m:t>
                    </m:r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个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INCREMENT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操作的分析</a:t>
                </a:r>
              </a:p>
              <a:p>
                <a:pPr marL="800100" indent="-457200" latinLnBrk="0">
                  <a:spcBef>
                    <a:spcPts val="0"/>
                  </a:spcBef>
                  <a:buNone/>
                </a:pP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buFont typeface="Wingdings" panose="05000000000000000000" pitchFamily="2" charset="2"/>
                  <a:buNone/>
                </a:pPr>
                <a:endParaRPr lang="zh-CN" altLang="en-US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939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225" y="1266190"/>
                <a:ext cx="8229600" cy="638810"/>
              </a:xfrm>
              <a:blipFill rotWithShape="1">
                <a:blip r:embed="rId3"/>
                <a:stretch>
                  <a:fillRect b="-160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1292860" y="1857375"/>
            <a:ext cx="6558280" cy="168424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pPr indent="0" algn="just" latinLnBrk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FF0000"/>
                </a:solidFill>
                <a:effectLst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定义：</a:t>
            </a:r>
            <a:endParaRPr lang="zh-CN" altLang="en-US" b="1" dirty="0">
              <a:solidFill>
                <a:srgbClr val="FF0000"/>
              </a:solidFill>
              <a:effectLst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FF0000"/>
                </a:solidFill>
                <a:effectLst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0-1翻转的摊还代价为2</a:t>
            </a:r>
            <a:endParaRPr lang="zh-CN" altLang="en-US" b="1" dirty="0">
              <a:solidFill>
                <a:srgbClr val="FF0000"/>
              </a:solidFill>
              <a:effectLst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FF0000"/>
                </a:solidFill>
                <a:effectLst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1-0翻转的摊还代价为0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944" name="Rectangle 8"/>
              <p:cNvSpPr/>
              <p:nvPr/>
            </p:nvSpPr>
            <p:spPr>
              <a:xfrm>
                <a:off x="957580" y="3643630"/>
                <a:ext cx="7306310" cy="2377440"/>
              </a:xfrm>
              <a:prstGeom prst="rect">
                <a:avLst/>
              </a:prstGeom>
              <a:solidFill>
                <a:srgbClr val="FFFF99"/>
              </a:solidFill>
              <a:ln w="25400" cap="flat" cmpd="sng">
                <a:solidFill>
                  <a:schemeClr val="tx2">
                    <a:lumMod val="60000"/>
                    <a:lumOff val="40000"/>
                  </a:schemeClr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>
                  <a:buFont typeface="Arial" panose="020B0604020202020204" pitchFamily="34" charset="0"/>
                  <a:buNone/>
                </a:pPr>
                <a:r>
                  <a:rPr lang="zh-CN" altLang="en-US" b="1" dirty="0">
                    <a:solidFill>
                      <a:schemeClr val="tx1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对于长度为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的</a:t>
                </a:r>
                <a:r>
                  <a:rPr lang="en-US" altLang="zh-CN" b="1" dirty="0">
                    <a:solidFill>
                      <a:schemeClr val="tx1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INCREMENT</a:t>
                </a:r>
                <a:r>
                  <a:rPr lang="zh-CN" altLang="en-US" b="1" dirty="0">
                    <a:solidFill>
                      <a:schemeClr val="tx1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操作序列：</a:t>
                </a:r>
              </a:p>
              <a:p>
                <a:pPr>
                  <a:buFont typeface="Arial" panose="020B0604020202020204" pitchFamily="34" charset="0"/>
                  <a:buNone/>
                </a:pPr>
                <a:endParaRPr lang="zh-CN" altLang="en-US" b="1" dirty="0">
                  <a:solidFill>
                    <a:schemeClr val="tx1"/>
                  </a:solidFill>
                  <a:effectLst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b="1" dirty="0">
                    <a:solidFill>
                      <a:schemeClr val="tx1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支付的摊还代价的总和为</a:t>
                </a:r>
                <a14:m>
                  <m:oMath xmlns:m="http://schemas.openxmlformats.org/officeDocument/2006/math">
                    <m:r>
                      <a:rPr lang="zh-CN" altLang="en-US" b="1" i="1" dirty="0" smtClean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𝟐</m:t>
                    </m:r>
                    <m:r>
                      <a:rPr lang="en-US" altLang="zh-CN" b="1" i="1" dirty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endParaRPr lang="en-US" altLang="zh-CN" b="1" dirty="0">
                  <a:solidFill>
                    <a:srgbClr val="2F12DE"/>
                  </a:solidFill>
                  <a:effectLst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b="1" dirty="0">
                  <a:solidFill>
                    <a:schemeClr val="tx1"/>
                  </a:solidFill>
                  <a:effectLst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b="1" dirty="0">
                    <a:solidFill>
                      <a:schemeClr val="tx1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因此，这样一个操作序列的复杂度上界为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𝟐</m:t>
                    </m:r>
                    <m:r>
                      <a:rPr lang="en-US" altLang="zh-CN" b="1" i="1" dirty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endParaRPr lang="en-US" altLang="zh-CN" b="1" dirty="0">
                  <a:solidFill>
                    <a:schemeClr val="tx1"/>
                  </a:solidFill>
                  <a:effectLst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944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580" y="3643630"/>
                <a:ext cx="7306310" cy="2377440"/>
              </a:xfrm>
              <a:prstGeom prst="rect">
                <a:avLst/>
              </a:prstGeom>
              <a:blipFill>
                <a:blip r:embed="rId4"/>
                <a:stretch>
                  <a:fillRect l="-1081"/>
                </a:stretch>
              </a:blipFill>
              <a:ln w="25400" cap="flat" cmpd="sng">
                <a:solidFill>
                  <a:schemeClr val="tx2">
                    <a:lumMod val="60000"/>
                    <a:lumOff val="40000"/>
                  </a:schemeClr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2"/>
          <p:cNvSpPr>
            <a:spLocks noGrp="1"/>
          </p:cNvSpPr>
          <p:nvPr>
            <p:ph type="title"/>
          </p:nvPr>
        </p:nvSpPr>
        <p:spPr>
          <a:xfrm>
            <a:off x="457200" y="123190"/>
            <a:ext cx="8229600" cy="1143000"/>
          </a:xfrm>
        </p:spPr>
        <p:txBody>
          <a:bodyPr wrap="square" lIns="91440" tIns="45720" rIns="91440" bIns="45720" anchor="ctr"/>
          <a:lstStyle/>
          <a:p>
            <a:r>
              <a:rPr lang="zh-CN" altLang="en-US" sz="3600" dirty="0">
                <a:solidFill>
                  <a:srgbClr val="2F12D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会计方法实例 2</a:t>
            </a:r>
            <a:r>
              <a:rPr lang="zh-CN" altLang="en-US" sz="3600" dirty="0">
                <a:solidFill>
                  <a:srgbClr val="2F12D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—</a:t>
            </a:r>
            <a:r>
              <a:rPr lang="zh-CN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二进制计数器</a:t>
            </a:r>
            <a:endParaRPr lang="zh-CN" altLang="en-US" sz="4000" kern="1200" dirty="0">
              <a:solidFill>
                <a:srgbClr val="FF0000"/>
              </a:solidFill>
              <a:latin typeface="+mj-ea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99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9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  <p:bldP spid="39944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124200" y="6356350"/>
            <a:ext cx="2895600" cy="365125"/>
          </a:xfrm>
          <a:noFill/>
          <a:ln>
            <a:noFill/>
          </a:ln>
        </p:spPr>
        <p:txBody>
          <a:bodyPr lIns="91440" tIns="45720" rIns="91440" bIns="45720" anchor="ctr"/>
          <a:lstStyle>
            <a:lvl1pPr marL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27</a:t>
            </a:fld>
            <a:endParaRPr lang="zh-CN" altLang="en-US" sz="1200" dirty="0">
              <a:solidFill>
                <a:srgbClr val="898989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4039" name="Rectangle 13"/>
          <p:cNvSpPr/>
          <p:nvPr/>
        </p:nvSpPr>
        <p:spPr>
          <a:xfrm>
            <a:off x="1025524" y="1725612"/>
            <a:ext cx="7362899" cy="4008437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lIns="92075" tIns="46038" rIns="92075" bIns="46038" anchor="ctr"/>
          <a:lstStyle/>
          <a:p>
            <a:pPr marL="720000" eaLnBrk="0" hangingPunct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3200" b="1" dirty="0"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7.1 </a:t>
            </a:r>
            <a:r>
              <a:rPr lang="zh-CN" altLang="zh-CN" sz="3200" b="1" dirty="0"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摊还分析原理</a:t>
            </a:r>
          </a:p>
          <a:p>
            <a:pPr marL="720000" algn="l" eaLnBrk="0" hangingPunct="0">
              <a:lnSpc>
                <a:spcPct val="15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3200" b="1" dirty="0"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7.2 聚集方法</a:t>
            </a:r>
          </a:p>
          <a:p>
            <a:pPr marL="720000" eaLnBrk="0" hangingPunct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3200" b="1" dirty="0"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7.3 </a:t>
            </a:r>
            <a:r>
              <a:rPr lang="zh-CN" altLang="zh-CN" sz="3200" b="1" dirty="0"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会计方法</a:t>
            </a:r>
          </a:p>
          <a:p>
            <a:pPr marL="720000" eaLnBrk="0" hangingPunct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rgbClr val="FF0000"/>
                </a:solidFill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7.4 </a:t>
            </a:r>
            <a:r>
              <a:rPr lang="zh-CN" altLang="zh-CN" sz="3200" b="1" dirty="0">
                <a:solidFill>
                  <a:srgbClr val="FF0000"/>
                </a:solidFill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势能方法</a:t>
            </a:r>
          </a:p>
          <a:p>
            <a:pPr marL="720000" eaLnBrk="0" hangingPunct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3200" b="1" dirty="0"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7.5 </a:t>
            </a:r>
            <a:r>
              <a:rPr lang="zh-CN" altLang="zh-CN" sz="3200" b="1" dirty="0"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动态表操作的摊还分析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4E92F7-8E10-4B50-94F4-7F23F8EFF2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51" y="437416"/>
            <a:ext cx="9144000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kumimoji="0" lang="zh-CN" altLang="en-US" sz="4400" b="1" dirty="0">
                <a:solidFill>
                  <a:srgbClr val="1F497D">
                    <a:lumMod val="60000"/>
                    <a:lumOff val="40000"/>
                  </a:srgb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本讲内容</a:t>
            </a:r>
          </a:p>
        </p:txBody>
      </p:sp>
    </p:spTree>
    <p:extLst>
      <p:ext uri="{BB962C8B-B14F-4D97-AF65-F5344CB8AC3E}">
        <p14:creationId xmlns:p14="http://schemas.microsoft.com/office/powerpoint/2010/main" val="3869390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/>
          <p:cNvSpPr>
            <a:spLocks noGrp="1"/>
          </p:cNvSpPr>
          <p:nvPr>
            <p:ph type="title"/>
          </p:nvPr>
        </p:nvSpPr>
        <p:spPr>
          <a:xfrm>
            <a:off x="382905" y="304800"/>
            <a:ext cx="8229600" cy="828675"/>
          </a:xfrm>
        </p:spPr>
        <p:txBody>
          <a:bodyPr wrap="square" lIns="91440" tIns="45720" rIns="91440" bIns="45720" anchor="ctr"/>
          <a:lstStyle/>
          <a:p>
            <a:r>
              <a:rPr lang="zh-CN" altLang="en-US" sz="4000" kern="1200" dirty="0">
                <a:solidFill>
                  <a:srgbClr val="2F12DE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势能分析—</a:t>
            </a:r>
            <a:r>
              <a:rPr lang="zh-CN" altLang="en-US" sz="4000" kern="12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基本原理</a:t>
            </a:r>
          </a:p>
        </p:txBody>
      </p:sp>
      <p:sp>
        <p:nvSpPr>
          <p:cNvPr id="40963" name="Rectangle 3"/>
          <p:cNvSpPr>
            <a:spLocks noGrp="1"/>
          </p:cNvSpPr>
          <p:nvPr>
            <p:ph idx="1"/>
          </p:nvPr>
        </p:nvSpPr>
        <p:spPr>
          <a:xfrm>
            <a:off x="251520" y="1409700"/>
            <a:ext cx="8706425" cy="4251548"/>
          </a:xfrm>
          <a:solidFill>
            <a:schemeClr val="bg1"/>
          </a:solidFill>
          <a:ln w="254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lIns="91440" tIns="45720" rIns="91440" bIns="45720" anchor="t"/>
          <a:lstStyle/>
          <a:p>
            <a:pPr marL="685800" algn="just" latinLnBrk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在会计方法中，如果操作的摊还代价比实际代价大，我们将余额与具体的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数据对象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关联</a:t>
            </a:r>
          </a:p>
          <a:p>
            <a:pPr marL="685800" algn="just" latinLnBrk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如果我们将这些余额都与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整个数据结构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关联，所有的这样的余额之和，构成——数据结构的</a:t>
            </a: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势能</a:t>
            </a:r>
          </a:p>
          <a:p>
            <a:pPr marL="685800" algn="just" latinLnBrk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如果操作的摊还代价大于操作的实际代价-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势能增加</a:t>
            </a:r>
            <a:endParaRPr lang="zh-CN" altLang="en-US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685800" algn="just" latinLnBrk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如果操作的摊还代价小于操作的实际代价，要用数据结构的势能来支付实际代价-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势能减少</a:t>
            </a: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685800" algn="just" latinLnBrk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6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6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uiExpand="1" build="p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0419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177577" y="1340768"/>
                <a:ext cx="8788846" cy="4680520"/>
              </a:xfr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anchor="t"/>
              <a:lstStyle/>
              <a:p>
                <a:pPr marL="0" indent="457200" latinLnBrk="0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None/>
                </a:pPr>
                <a:r>
                  <a:rPr lang="zh-CN" altLang="en-US" sz="2800" b="1" strike="noStrike" noProof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势能的定义：对一个初始数据结构</a:t>
                </a:r>
                <a14:m>
                  <m:oMath xmlns:m="http://schemas.openxmlformats.org/officeDocument/2006/math">
                    <m:r>
                      <a:rPr lang="en-US" altLang="zh-CN" sz="2800" b="1" i="1" strike="noStrike" noProof="1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𝑫</m:t>
                    </m:r>
                    <m:r>
                      <a:rPr lang="en-US" altLang="zh-CN" sz="2800" b="1" i="1" strike="noStrike" baseline="-30000" noProof="1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en-US" sz="2800" b="1" strike="noStrike" noProof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执行</a:t>
                </a:r>
                <a14:m>
                  <m:oMath xmlns:m="http://schemas.openxmlformats.org/officeDocument/2006/math">
                    <m:r>
                      <a:rPr lang="en-US" altLang="zh-CN" sz="2800" b="1" i="1" strike="noStrike" noProof="1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lang="zh-CN" altLang="en-US" sz="2800" b="1" strike="noStrike" noProof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个操作，对操作</a:t>
                </a:r>
                <a14:m>
                  <m:oMath xmlns:m="http://schemas.openxmlformats.org/officeDocument/2006/math">
                    <m:r>
                      <a:rPr lang="en-US" altLang="zh-CN" sz="2800" b="1" i="1" strike="noStrike" noProof="1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</m:oMath>
                </a14:m>
                <a:r>
                  <a:rPr lang="en-US" altLang="zh-CN" sz="2800" b="1" strike="noStrike" noProof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:</a:t>
                </a:r>
              </a:p>
              <a:p>
                <a:pPr lvl="1" fontAlgn="base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50" b="1" strike="noStrike" noProof="1">
                    <a:solidFill>
                      <a:schemeClr val="tx1"/>
                    </a:solidFill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50" b="1" strike="noStrike" noProof="1">
                    <a:solidFill>
                      <a:schemeClr val="tx1"/>
                    </a:solidFill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实际</a:t>
                </a:r>
                <a:r>
                  <a:rPr lang="zh-CN" altLang="en-US" sz="2450" b="1" strike="noStrike" noProof="1">
                    <a:solidFill>
                      <a:schemeClr val="tx1"/>
                    </a:solidFill>
                    <a:effectLst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代价</a:t>
                </a:r>
                <a14:m>
                  <m:oMath xmlns:m="http://schemas.openxmlformats.org/officeDocument/2006/math">
                    <m:r>
                      <a:rPr lang="en-US" altLang="zh-CN" sz="2450" b="1" i="1" strike="noStrike" noProof="1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𝒄</m:t>
                    </m:r>
                    <m:r>
                      <a:rPr lang="en-US" altLang="zh-CN" sz="2450" b="1" i="1" strike="noStrike" baseline="-25000" noProof="1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US" altLang="zh-CN" sz="2450" b="1" i="1" strike="noStrike" baseline="30000" noProof="1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450" b="1" strike="noStrike" noProof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将数据结构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50" b="1" i="1" strike="noStrike" noProof="1" smtClean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50" b="1" i="1" strike="noStrike" noProof="1" smtClean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450" b="1" i="1" strike="noStrike" noProof="1" smtClean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altLang="zh-CN" sz="2450" b="1" i="1" strike="noStrike" noProof="1" smtClean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50" b="1" i="1" strike="noStrike" noProof="1" smtClean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450" b="1" strike="noStrike" noProof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变为</a:t>
                </a:r>
                <a14:m>
                  <m:oMath xmlns:m="http://schemas.openxmlformats.org/officeDocument/2006/math">
                    <m:r>
                      <a:rPr lang="en-US" altLang="zh-CN" sz="2450" b="1" i="1" strike="noStrike" noProof="1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𝑫</m:t>
                    </m:r>
                    <m:r>
                      <a:rPr lang="en-US" altLang="zh-CN" sz="2450" b="1" i="1" strike="noStrike" baseline="-25000" noProof="1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</m:oMath>
                </a14:m>
                <a:r>
                  <a:rPr lang="en-US" altLang="zh-CN" sz="2450" b="1" strike="noStrike" noProof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</a:p>
              <a:p>
                <a:pPr lv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50" b="1" strike="noStrike" baseline="30000" noProof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50" b="1" strike="noStrike" noProof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势能函数</a:t>
                </a:r>
                <a14:m>
                  <m:oMath xmlns:m="http://schemas.openxmlformats.org/officeDocument/2006/math">
                    <m:r>
                      <a:rPr lang="zh-CN" altLang="en-US" sz="2450" b="1" i="1" strike="noStrike" noProof="1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𝝓</m:t>
                    </m:r>
                  </m:oMath>
                </a14:m>
                <a:r>
                  <a:rPr lang="zh-CN" altLang="en-US" sz="2450" b="1" strike="noStrike" noProof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将每个数据结构</a:t>
                </a:r>
                <a14:m>
                  <m:oMath xmlns:m="http://schemas.openxmlformats.org/officeDocument/2006/math">
                    <m:r>
                      <a:rPr lang="en-US" altLang="zh-CN" sz="2450" b="1" i="1" strike="noStrike" noProof="1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𝑫</m:t>
                    </m:r>
                    <m:r>
                      <a:rPr lang="en-US" altLang="zh-CN" sz="2450" b="1" i="1" strike="noStrike" baseline="-25000" noProof="1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</m:oMath>
                </a14:m>
                <a:r>
                  <a:rPr lang="zh-CN" altLang="en-US" sz="2450" b="1" strike="noStrike" noProof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映射为一个实数</a:t>
                </a:r>
                <a14:m>
                  <m:oMath xmlns:m="http://schemas.openxmlformats.org/officeDocument/2006/math">
                    <m:r>
                      <a:rPr lang="zh-CN" altLang="en-US" sz="2450" b="1" i="1" noProof="1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𝝓</m:t>
                    </m:r>
                    <m:r>
                      <a:rPr lang="zh-CN" altLang="en-US" sz="2450" b="1" i="1" strike="noStrike" noProof="1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50" b="1" i="1" strike="noStrike" noProof="1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𝑫</m:t>
                    </m:r>
                    <m:r>
                      <a:rPr lang="en-US" altLang="zh-CN" sz="2450" b="1" i="1" strike="noStrike" baseline="-25000" noProof="1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US" altLang="zh-CN" sz="2450" b="1" i="1" strike="noStrike" noProof="1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endParaRPr lang="en-US" altLang="zh-CN" sz="2450" b="1" strike="noStrike" noProof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50" b="1" noProof="1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450" b="1" i="1" noProof="1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𝝓</m:t>
                    </m:r>
                    <m:r>
                      <a:rPr lang="zh-CN" altLang="en-US" sz="2450" b="1" i="1" noProof="1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50" b="1" i="1" noProof="1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𝑫</m:t>
                    </m:r>
                    <m:r>
                      <a:rPr lang="en-US" altLang="zh-CN" sz="2450" b="1" i="1" baseline="-25000" noProof="1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US" altLang="zh-CN" sz="2450" b="1" i="1" noProof="1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zh-CN" altLang="en-US" sz="2450" b="1" noProof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就是关联到数据结构</a:t>
                </a:r>
                <a14:m>
                  <m:oMath xmlns:m="http://schemas.openxmlformats.org/officeDocument/2006/math">
                    <m:r>
                      <a:rPr lang="en-US" altLang="zh-CN" sz="2450" b="1" i="1" noProof="1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𝑫</m:t>
                    </m:r>
                    <m:r>
                      <a:rPr lang="en-US" altLang="zh-CN" sz="2450" b="1" i="1" baseline="-25000" noProof="1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</m:oMath>
                </a14:m>
                <a:r>
                  <a:rPr lang="zh-CN" altLang="en-US" sz="2450" b="1" noProof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的势能</a:t>
                </a:r>
                <a:endParaRPr lang="en-US" altLang="zh-CN" sz="2450" b="1" strike="noStrike" noProof="1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3150" b="1" strike="noStrike" baseline="30000" noProof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50" b="1" strike="noStrike" noProof="1">
                    <a:solidFill>
                      <a:schemeClr val="tx1"/>
                    </a:solidFill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摊还代价</a:t>
                </a:r>
                <a14:m>
                  <m:oMath xmlns:m="http://schemas.openxmlformats.org/officeDocument/2006/math">
                    <m:r>
                      <a:rPr lang="en-US" altLang="zh-CN" sz="2450" b="1" i="1" strike="noStrike" noProof="1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𝒄</m:t>
                    </m:r>
                    <m:r>
                      <a:rPr lang="en-US" altLang="zh-CN" sz="2450" b="1" i="1" strike="noStrike" noProof="1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′</m:t>
                    </m:r>
                    <m:r>
                      <a:rPr lang="en-US" altLang="zh-CN" sz="2450" b="1" i="1" strike="noStrike" baseline="-25000" noProof="1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</m:oMath>
                </a14:m>
                <a:r>
                  <a:rPr lang="zh-CN" altLang="en-US" sz="2450" b="1" strike="noStrike" noProof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定义为：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50" b="1" i="1" strike="noStrike" noProof="1" smtClean="0">
                            <a:solidFill>
                              <a:srgbClr val="2F12DE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50" b="1" i="1" strike="noStrike" noProof="1" smtClean="0">
                            <a:solidFill>
                              <a:srgbClr val="2F12DE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p>
                        <m:r>
                          <a:rPr lang="en-US" altLang="zh-CN" sz="2450" b="1" i="1" strike="noStrike" noProof="1" smtClean="0">
                            <a:solidFill>
                              <a:srgbClr val="2F12DE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50" b="1" i="1" strike="noStrike" baseline="-25000" noProof="1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US" altLang="zh-CN" sz="2450" b="1" i="1" noProof="1" smtClean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50" b="1" i="1" noProof="1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𝒄</m:t>
                    </m:r>
                    <m:r>
                      <a:rPr lang="en-US" altLang="zh-CN" sz="2450" b="1" i="1" baseline="-25000" noProof="1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US" altLang="zh-CN" sz="2450" b="1" i="1" strike="noStrike" noProof="1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zh-CN" altLang="en-US" sz="2450" b="1" i="1" noProof="1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𝝓</m:t>
                    </m:r>
                    <m:r>
                      <a:rPr lang="en-US" altLang="zh-CN" sz="2450" b="1" i="1" strike="noStrike" noProof="1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50" b="1" i="1" noProof="1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𝑫</m:t>
                    </m:r>
                    <m:r>
                      <a:rPr lang="en-US" altLang="zh-CN" sz="2450" b="1" i="1" baseline="-25000" noProof="1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US" altLang="zh-CN" sz="2450" b="1" i="1" strike="noStrike" noProof="1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)−</m:t>
                    </m:r>
                    <m:r>
                      <a:rPr lang="zh-CN" altLang="en-US" sz="2450" b="1" i="1" noProof="1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𝝓</m:t>
                    </m:r>
                    <m:r>
                      <a:rPr lang="en-US" altLang="zh-CN" sz="2450" b="1" i="1" strike="noStrike" noProof="1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1" i="1" noProof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noProof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400" b="1" i="1" noProof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altLang="zh-CN" sz="2400" b="1" i="1" noProof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 b="1" i="1" noProof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50" b="1" i="1" strike="noStrike" noProof="1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b="1" i="1" strike="noStrike" noProof="1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 b="1" strike="noStrike" noProof="1">
                  <a:solidFill>
                    <a:srgbClr val="2F12DE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b="1" strike="noStrike" noProof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势能函数</a:t>
                </a:r>
                <a14:m>
                  <m:oMath xmlns:m="http://schemas.openxmlformats.org/officeDocument/2006/math">
                    <m:r>
                      <a:rPr lang="zh-CN" altLang="en-US" sz="2800" b="1" i="1" strike="noStrike" noProof="1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𝝓</m:t>
                    </m:r>
                  </m:oMath>
                </a14:m>
                <a:r>
                  <a:rPr lang="zh-CN" altLang="en-US" b="1" strike="noStrike" noProof="1">
                    <a:solidFill>
                      <a:srgbClr val="2F12DE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是非递减的</a:t>
                </a:r>
              </a:p>
            </p:txBody>
          </p:sp>
        </mc:Choice>
        <mc:Fallback xmlns="">
          <p:sp>
            <p:nvSpPr>
              <p:cNvPr id="6041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7577" y="1340768"/>
                <a:ext cx="8788846" cy="4680520"/>
              </a:xfrm>
              <a:blipFill>
                <a:blip r:embed="rId3"/>
                <a:stretch>
                  <a:fillRect l="-1245" r="-1176" b="-2202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2"/>
          <p:cNvSpPr txBox="1"/>
          <p:nvPr/>
        </p:nvSpPr>
        <p:spPr>
          <a:xfrm>
            <a:off x="382905" y="304800"/>
            <a:ext cx="8229600" cy="828675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dirty="0">
                <a:solidFill>
                  <a:srgbClr val="2F12DE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势能分析—</a:t>
            </a:r>
            <a:r>
              <a:rPr lang="zh-CN" altLang="en-US" sz="4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基本原理</a:t>
            </a:r>
            <a:endParaRPr lang="zh-CN" altLang="en-US" sz="4000" dirty="0">
              <a:solidFill>
                <a:srgbClr val="FF0000"/>
              </a:solidFill>
              <a:latin typeface="+mj-ea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1143000"/>
          </a:xfrm>
        </p:spPr>
        <p:txBody>
          <a:bodyPr wrap="square" lIns="91440" tIns="45720" rIns="91440" bIns="45720" anchor="ctr"/>
          <a:lstStyle/>
          <a:p>
            <a:r>
              <a:rPr lang="zh-CN" altLang="en-US" sz="4000" kern="1200" dirty="0">
                <a:solidFill>
                  <a:srgbClr val="2F12D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基本思想</a:t>
            </a:r>
          </a:p>
        </p:txBody>
      </p:sp>
      <p:sp>
        <p:nvSpPr>
          <p:cNvPr id="28676" name="Rectangle 4"/>
          <p:cNvSpPr/>
          <p:nvPr/>
        </p:nvSpPr>
        <p:spPr>
          <a:xfrm>
            <a:off x="1072515" y="1795145"/>
            <a:ext cx="7233285" cy="3886200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tx2">
                <a:lumMod val="60000"/>
                <a:lumOff val="40000"/>
              </a:schemeClr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r>
              <a:rPr lang="zh-CN" altLang="en-US" sz="4000" b="1" dirty="0">
                <a:solidFill>
                  <a:srgbClr val="2F12DE"/>
                </a:solidFill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在摊还分析中，执行一系列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zh-CN" altLang="en-US" sz="4000" b="1" dirty="0">
                <a:solidFill>
                  <a:srgbClr val="2F12DE"/>
                </a:solidFill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数据结构操作所需要时间</a:t>
            </a:r>
            <a:r>
              <a:rPr lang="zh-CN" altLang="en-US" sz="4000" b="1" dirty="0">
                <a:solidFill>
                  <a:srgbClr val="2F12DE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4000" b="1" dirty="0">
                <a:solidFill>
                  <a:srgbClr val="2F12DE"/>
                </a:solidFill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是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zh-CN" altLang="en-US" sz="4000" b="1" dirty="0">
                <a:solidFill>
                  <a:srgbClr val="2F12DE"/>
                </a:solidFill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通过对执行的所有操作求平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zh-CN" altLang="en-US" sz="4000" b="1" dirty="0">
                <a:solidFill>
                  <a:srgbClr val="2F12DE"/>
                </a:solidFill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均而得出的</a:t>
            </a:r>
            <a:r>
              <a:rPr lang="zh-CN" altLang="en-US" dirty="0">
                <a:solidFill>
                  <a:srgbClr val="2F12DE"/>
                </a:solidFill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6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3011" name="Rectangle 3"/>
              <p:cNvSpPr>
                <a:spLocks noGrp="1"/>
              </p:cNvSpPr>
              <p:nvPr>
                <p:ph idx="1"/>
              </p:nvPr>
            </p:nvSpPr>
            <p:spPr/>
            <p:txBody>
              <a:bodyPr wrap="square" lIns="91440" tIns="45720" rIns="91440" bIns="45720" anchor="t"/>
              <a:lstStyle/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个操作的总的摊还代价为： </a:t>
                </a:r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    </m:t>
                      </m:r>
                      <m:nary>
                        <m:naryPr>
                          <m:chr m:val="∑"/>
                          <m:ctrlPr>
                            <a:rPr lang="zh-CN" alt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zh-CN" alt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altLang="zh-CN" sz="24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zh-CN" altLang="en-US" sz="2400" b="1" i="1" noProof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  <a:sym typeface="Symbol" panose="05050102010706020507" pitchFamily="18" charset="2"/>
                                    </a:rPr>
                                    <m:t>𝝓</m:t>
                                  </m:r>
                                  <m:d>
                                    <m:dPr>
                                      <m:ctrlPr>
                                        <a:rPr lang="en-US" altLang="zh-CN" sz="2400" b="1" i="1" noProof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pitchFamily="18" charset="0"/>
                                          <a:sym typeface="Symbol" panose="05050102010706020507" pitchFamily="18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楷体" panose="02010609060101010101" pitchFamily="49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楷体" panose="02010609060101010101" pitchFamily="49" charset="-122"/>
                                              <a:cs typeface="Times New Roman" panose="020206030504050203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楷体" panose="02010609060101010101" pitchFamily="49" charset="-122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2400" b="0" i="1" noProof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  <a:sym typeface="Symbol" panose="05050102010706020507" pitchFamily="18" charset="2"/>
                                    </a:rPr>
                                    <m:t>−</m:t>
                                  </m:r>
                                  <m:r>
                                    <a:rPr lang="zh-CN" altLang="en-US" sz="2400" b="1" i="1" noProof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  <a:sym typeface="Symbol" panose="05050102010706020507" pitchFamily="18" charset="2"/>
                                    </a:rPr>
                                    <m:t>𝝓</m:t>
                                  </m:r>
                                  <m:d>
                                    <m:dPr>
                                      <m:ctrlPr>
                                        <a:rPr lang="en-US" altLang="zh-CN" sz="2400" b="1" i="1" noProof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pitchFamily="18" charset="0"/>
                                          <a:sym typeface="Symbol" panose="05050102010706020507" pitchFamily="18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楷体" panose="02010609060101010101" pitchFamily="49" charset="-122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楷体" panose="02010609060101010101" pitchFamily="49" charset="-122"/>
                                              <a:cs typeface="Times New Roman" panose="020206030504050203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楷体" panose="02010609060101010101" pitchFamily="49" charset="-122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2400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楷体" panose="02010609060101010101" pitchFamily="49" charset="-122"/>
                                              <a:cs typeface="Times New Roman" panose="020206030504050203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0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22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020" name="Rectangle 12"/>
              <p:cNvSpPr/>
              <p:nvPr/>
            </p:nvSpPr>
            <p:spPr>
              <a:xfrm>
                <a:off x="762000" y="4445266"/>
                <a:ext cx="7620000" cy="1828800"/>
              </a:xfrm>
              <a:prstGeom prst="rect">
                <a:avLst/>
              </a:prstGeom>
              <a:solidFill>
                <a:schemeClr val="bg2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3200" b="1" dirty="0">
                    <a:solidFill>
                      <a:schemeClr val="tx1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于是势能函数</a:t>
                </a:r>
                <a14:m>
                  <m:oMath xmlns:m="http://schemas.openxmlformats.org/officeDocument/2006/math">
                    <m:r>
                      <a:rPr lang="zh-CN" altLang="en-US" sz="3200" b="1" i="1" noProof="1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𝝓</m:t>
                    </m:r>
                  </m:oMath>
                </a14:m>
                <a:r>
                  <a:rPr lang="zh-CN" altLang="en-US" sz="3200" b="1" dirty="0">
                    <a:solidFill>
                      <a:schemeClr val="tx1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满足</a:t>
                </a:r>
                <a14:m>
                  <m:oMath xmlns:m="http://schemas.openxmlformats.org/officeDocument/2006/math">
                    <m:r>
                      <a:rPr lang="zh-CN" altLang="en-US" sz="3200" b="1" i="1" noProof="1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𝝓</m:t>
                    </m:r>
                    <m:r>
                      <a:rPr lang="zh-CN" altLang="en-US" sz="3200" b="1" i="1" dirty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(</m:t>
                    </m:r>
                    <m:r>
                      <a:rPr lang="en-US" altLang="zh-CN" sz="3200" b="1" i="1" dirty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𝑫</m:t>
                    </m:r>
                    <m:r>
                      <a:rPr lang="en-US" altLang="zh-CN" sz="3200" b="1" i="1" baseline="-30000" dirty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𝒏</m:t>
                    </m:r>
                    <m:r>
                      <a:rPr lang="en-US" altLang="zh-CN" sz="3200" b="1" i="1" dirty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)</m:t>
                    </m:r>
                    <m:r>
                      <a:rPr lang="en-US" altLang="zh-CN" sz="3200" b="1" i="1" dirty="0" smtClean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华文细黑" panose="02010600040101010101" charset="-122"/>
                      </a:rPr>
                      <m:t>≥</m:t>
                    </m:r>
                    <m:r>
                      <a:rPr lang="zh-CN" altLang="en-US" sz="3200" b="1" i="1" noProof="1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𝝓</m:t>
                    </m:r>
                    <m:r>
                      <a:rPr lang="en-US" altLang="zh-CN" sz="3200" b="1" i="1" dirty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(</m:t>
                    </m:r>
                    <m:r>
                      <a:rPr lang="en-US" altLang="zh-CN" sz="3200" b="1" i="1" dirty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𝑫</m:t>
                    </m:r>
                    <m:r>
                      <a:rPr lang="en-US" altLang="zh-CN" sz="3200" b="1" i="1" baseline="-30000" dirty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𝟎</m:t>
                    </m:r>
                    <m:r>
                      <a:rPr lang="en-US" altLang="zh-CN" sz="3200" b="1" i="1" dirty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)</m:t>
                    </m:r>
                  </m:oMath>
                </a14:m>
                <a:r>
                  <a:rPr lang="zh-CN" altLang="en-US" sz="3200" b="1" dirty="0">
                    <a:solidFill>
                      <a:schemeClr val="tx1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，则总的</a:t>
                </a:r>
              </a:p>
              <a:p>
                <a:pPr algn="ctr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zh-CN" altLang="en-US" sz="3200" b="1" dirty="0">
                    <a:solidFill>
                      <a:schemeClr val="tx1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摊还代价就是总的实际代价的一个上界</a:t>
                </a:r>
                <a:r>
                  <a:rPr lang="zh-CN" altLang="en-US" dirty="0">
                    <a:solidFill>
                      <a:schemeClr val="bg2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solidFill>
                      <a:srgbClr val="CC3399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endParaRPr lang="zh-CN" altLang="en-US" dirty="0">
                  <a:solidFill>
                    <a:srgbClr val="CC3399"/>
                  </a:solidFill>
                  <a:effectLst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020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4445266"/>
                <a:ext cx="7620000" cy="1828800"/>
              </a:xfrm>
              <a:prstGeom prst="rect">
                <a:avLst/>
              </a:prstGeom>
              <a:blipFill>
                <a:blip r:embed="rId4"/>
                <a:stretch>
                  <a:fillRect l="-5431" r="-5591"/>
                </a:stretch>
              </a:blip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圆角矩形标注 2"/>
              <p:cNvSpPr/>
              <p:nvPr/>
            </p:nvSpPr>
            <p:spPr>
              <a:xfrm>
                <a:off x="5856605" y="1010285"/>
                <a:ext cx="3197225" cy="1179830"/>
              </a:xfrm>
              <a:prstGeom prst="wedgeRoundRectCallout">
                <a:avLst>
                  <a:gd name="adj1" fmla="val -35898"/>
                  <a:gd name="adj2" fmla="val 70613"/>
                  <a:gd name="adj3" fmla="val 16667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zh-CN" altLang="en-US" sz="18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摊还代价依赖于所选择的势函数</a:t>
                </a:r>
                <a14:m>
                  <m:oMath xmlns:m="http://schemas.openxmlformats.org/officeDocument/2006/math">
                    <m:r>
                      <a:rPr lang="zh-CN" altLang="en-US" sz="1800" b="1" i="1" noProof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𝝓</m:t>
                    </m:r>
                  </m:oMath>
                </a14:m>
                <a:r>
                  <a:rPr lang="zh-CN" altLang="en-US" sz="18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。不同的势函数可能会产生不同的摊还代价，但它们都是实际代价的上界</a:t>
                </a:r>
                <a:r>
                  <a:rPr lang="zh-CN" altLang="en-US" sz="1800" b="1" dirty="0">
                    <a:solidFill>
                      <a:srgbClr val="000066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endParaRPr lang="zh-CN" altLang="en-US" sz="1800" b="1" dirty="0">
                  <a:solidFill>
                    <a:srgbClr val="000066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圆角矩形标注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605" y="1010285"/>
                <a:ext cx="3197225" cy="1179830"/>
              </a:xfrm>
              <a:prstGeom prst="wedgeRoundRectCallout">
                <a:avLst>
                  <a:gd name="adj1" fmla="val -35898"/>
                  <a:gd name="adj2" fmla="val 70613"/>
                  <a:gd name="adj3" fmla="val 16667"/>
                </a:avLst>
              </a:prstGeom>
              <a:blipFill>
                <a:blip r:embed="rId5"/>
                <a:stretch>
                  <a:fillRect t="-1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圆角矩形标注 3"/>
              <p:cNvSpPr/>
              <p:nvPr/>
            </p:nvSpPr>
            <p:spPr>
              <a:xfrm>
                <a:off x="6268720" y="3292741"/>
                <a:ext cx="2785110" cy="964299"/>
              </a:xfrm>
              <a:prstGeom prst="wedgeRoundRectCallout">
                <a:avLst>
                  <a:gd name="adj1" fmla="val -46716"/>
                  <a:gd name="adj2" fmla="val 102280"/>
                  <a:gd name="adj3" fmla="val 16667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50000"/>
                  </a:lnSpc>
                </a:pPr>
                <a:endParaRPr lang="zh-CN" altLang="en-US" sz="2000" b="1" dirty="0">
                  <a:solidFill>
                    <a:srgbClr val="000066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algn="just">
                  <a:lnSpc>
                    <a:spcPct val="150000"/>
                  </a:lnSpc>
                </a:pPr>
                <a:endParaRPr lang="zh-CN" altLang="en-US" sz="18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algn="just"/>
                <a:r>
                  <a:rPr lang="zh-CN" altLang="en-US" sz="18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在实践中，我们定义</a:t>
                </a:r>
                <a14:m>
                  <m:oMath xmlns:m="http://schemas.openxmlformats.org/officeDocument/2006/math">
                    <m:r>
                      <a:rPr lang="zh-CN" altLang="en-US" sz="1800" b="1" i="1" noProof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𝝓</m:t>
                    </m:r>
                    <m:r>
                      <a:rPr lang="zh-CN" altLang="en-US" sz="1800" b="1" i="1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en-US" altLang="zh-CN" sz="1800" b="1" i="1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𝑫</m:t>
                    </m:r>
                    <m:r>
                      <a:rPr lang="en-US" altLang="zh-CN" sz="1800" b="1" i="1" baseline="-30000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𝟎</m:t>
                    </m:r>
                    <m:r>
                      <a:rPr lang="en-US" altLang="zh-CN" sz="1800" b="1" i="1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 sz="18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为0，然后再证明对所有</a:t>
                </a:r>
                <a14:m>
                  <m:oMath xmlns:m="http://schemas.openxmlformats.org/officeDocument/2006/math">
                    <m:r>
                      <a:rPr lang="en-US" altLang="zh-CN" sz="1800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𝒊</m:t>
                    </m:r>
                  </m:oMath>
                </a14:m>
                <a:r>
                  <a:rPr lang="zh-CN" altLang="en-US" sz="18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有</a:t>
                </a:r>
                <a14:m>
                  <m:oMath xmlns:m="http://schemas.openxmlformats.org/officeDocument/2006/math">
                    <m:r>
                      <a:rPr lang="zh-CN" altLang="en-US" sz="1800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𝝓</m:t>
                    </m:r>
                    <m:r>
                      <a:rPr lang="zh-CN" altLang="en-US" sz="1800" b="1" i="1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en-US" altLang="zh-CN" sz="1800" b="1" i="1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𝑫</m:t>
                    </m:r>
                    <m:r>
                      <a:rPr lang="en-US" altLang="zh-CN" sz="1800" b="1" i="1" baseline="-30000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𝒊</m:t>
                    </m:r>
                    <m:r>
                      <a:rPr lang="en-US" altLang="zh-CN" sz="1800" b="1" i="1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</m:t>
                    </m:r>
                    <m:r>
                      <a:rPr lang="en-US" altLang="zh-CN" sz="1800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≥</m:t>
                    </m:r>
                    <m:r>
                      <a:rPr lang="en-US" altLang="zh-CN" sz="1800" b="1" i="1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𝟎</m:t>
                    </m:r>
                    <m:r>
                      <a:rPr lang="en-US" altLang="zh-CN" sz="1800" b="1" i="1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 </m:t>
                    </m:r>
                  </m:oMath>
                </a14:m>
                <a:endParaRPr lang="zh-CN" altLang="en-US" sz="18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rgbClr val="000066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endParaRPr lang="zh-CN" altLang="en-US" b="1" dirty="0">
                  <a:solidFill>
                    <a:srgbClr val="000066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just"/>
                <a:endParaRPr lang="zh-CN" altLang="en-US" b="1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圆角矩形标注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720" y="3292741"/>
                <a:ext cx="2785110" cy="964299"/>
              </a:xfrm>
              <a:prstGeom prst="wedgeRoundRectCallout">
                <a:avLst>
                  <a:gd name="adj1" fmla="val -46716"/>
                  <a:gd name="adj2" fmla="val 102280"/>
                  <a:gd name="adj3" fmla="val 16667"/>
                </a:avLst>
              </a:prstGeom>
              <a:blipFill>
                <a:blip r:embed="rId6"/>
                <a:stretch>
                  <a:fillRect t="-16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2"/>
          <p:cNvSpPr txBox="1"/>
          <p:nvPr/>
        </p:nvSpPr>
        <p:spPr>
          <a:xfrm>
            <a:off x="382905" y="304800"/>
            <a:ext cx="8229600" cy="828675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dirty="0">
                <a:solidFill>
                  <a:srgbClr val="2F12DE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势能分析—</a:t>
            </a:r>
            <a:r>
              <a:rPr lang="zh-CN" altLang="en-US" sz="4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基本原理</a:t>
            </a:r>
            <a:endParaRPr lang="zh-CN" altLang="en-US" sz="4000" dirty="0">
              <a:solidFill>
                <a:srgbClr val="FF0000"/>
              </a:solidFill>
              <a:latin typeface="+mj-ea"/>
              <a:cs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209924" y="3292741"/>
                <a:ext cx="4203587" cy="110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</a:rPr>
                        <m:t>    =</m:t>
                      </m:r>
                      <m:nary>
                        <m:naryPr>
                          <m:chr m:val="∑"/>
                          <m:ctrlPr>
                            <a:rPr kumimoji="1" lang="en-US" altLang="zh-CN" b="0" i="1" smtClean="0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b="1" i="1" noProof="1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𝒄</m:t>
                          </m:r>
                          <m:r>
                            <a:rPr lang="en-US" altLang="zh-CN" b="1" i="1" baseline="-25000" noProof="1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𝒊</m:t>
                          </m:r>
                          <m:r>
                            <a:rPr kumimoji="1" lang="en-US" altLang="zh-CN" b="0" i="1" smtClean="0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1" i="1" noProof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𝝓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srgbClr val="2F12D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2F12D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2F12D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i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b="1" i="1" noProof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𝝓</m:t>
                              </m:r>
                              <m:r>
                                <a:rPr kumimoji="1" lang="en-US" altLang="zh-CN" i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rgbClr val="2F12DE"/>
                  </a:solidFill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924" y="3292741"/>
                <a:ext cx="4203587" cy="11005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build="p"/>
      <p:bldP spid="43020" grpId="0" animBg="1"/>
      <p:bldP spid="3" grpId="1" animBg="1"/>
      <p:bldP spid="3" grpId="2" animBg="1"/>
      <p:bldP spid="4" grpId="1" animBg="1"/>
      <p:bldP spid="4" grpId="2" animBg="1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/>
          <p:cNvSpPr>
            <a:spLocks noGrp="1"/>
          </p:cNvSpPr>
          <p:nvPr>
            <p:ph type="title"/>
          </p:nvPr>
        </p:nvSpPr>
        <p:spPr>
          <a:xfrm>
            <a:off x="733425" y="285750"/>
            <a:ext cx="8229600" cy="1143000"/>
          </a:xfrm>
        </p:spPr>
        <p:txBody>
          <a:bodyPr wrap="square" lIns="91440" tIns="45720" rIns="91440" bIns="45720" anchor="ctr"/>
          <a:lstStyle/>
          <a:p>
            <a:r>
              <a:rPr lang="zh-CN" altLang="en-US" sz="4000" kern="1200" dirty="0">
                <a:solidFill>
                  <a:srgbClr val="2F12D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势能方法实例1 — </a:t>
            </a:r>
            <a:r>
              <a:rPr lang="zh-CN" altLang="en-US" sz="4000" kern="12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栈操作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035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1367155"/>
                <a:ext cx="8855522" cy="3934053"/>
              </a:xfrm>
              <a:solidFill>
                <a:schemeClr val="bg1"/>
              </a:solidFill>
              <a:ln w="2222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lIns="91440" tIns="45720" rIns="91440" bIns="45720" anchor="t"/>
              <a:lstStyle/>
              <a:p>
                <a:pPr marL="360000" indent="-457200" algn="just">
                  <a:lnSpc>
                    <a:spcPct val="15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zh-CN" altLang="en-US" sz="2800" b="0" i="1" noProof="1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𝜙</m:t>
                    </m:r>
                    <m:d>
                      <m:dPr>
                        <m:ctrlPr>
                          <a:rPr lang="zh-CN" altLang="en-US" sz="2800" b="1" i="1" noProof="1" dirty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sz="2800" i="1" dirty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</m:d>
                    <m:r>
                      <a:rPr lang="en-US" altLang="zh-CN" sz="2800" b="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栈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中对象的个数</a:t>
                </a:r>
              </a:p>
              <a:p>
                <a:pPr marL="360000" indent="-457200" algn="just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初始空栈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zh-CN" sz="2800" i="1" baseline="-30000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sz="2800" i="1" noProof="1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𝜙</m:t>
                    </m:r>
                    <m:r>
                      <a:rPr lang="zh-CN" altLang="en-US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zh-CN" sz="2800" i="1" baseline="-30000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)=0</m:t>
                    </m:r>
                  </m:oMath>
                </a14:m>
                <a:endParaRPr lang="en-US" altLang="zh-CN" sz="2800" dirty="0">
                  <a:solidFill>
                    <a:srgbClr val="2F12DE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60000" indent="-457200" algn="just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因为栈中的对象数始终非负，第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个操作之后的栈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zh-CN" sz="2800" i="1" baseline="-30000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满足</a:t>
                </a:r>
                <a14:m>
                  <m:oMath xmlns:m="http://schemas.openxmlformats.org/officeDocument/2006/math">
                    <m:r>
                      <a:rPr lang="zh-CN" altLang="en-US" sz="2800" i="1" noProof="1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𝜙</m:t>
                    </m:r>
                    <m:r>
                      <a:rPr lang="zh-CN" altLang="en-US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zh-CN" sz="2800" i="1" baseline="-30000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≥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0=</m:t>
                    </m:r>
                    <m:r>
                      <a:rPr lang="zh-CN" altLang="en-US" sz="2800" i="1" noProof="1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𝜙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zh-CN" sz="2800" i="1" baseline="-30000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800" dirty="0">
                  <a:solidFill>
                    <a:srgbClr val="2F12DE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60000" indent="-457200" algn="just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于是： 以势能函数</a:t>
                </a:r>
                <a14:m>
                  <m:oMath xmlns:m="http://schemas.openxmlformats.org/officeDocument/2006/math">
                    <m:r>
                      <a:rPr lang="zh-CN" altLang="en-US" sz="2800" i="1" noProof="1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𝜙</m:t>
                    </m:r>
                    <m:d>
                      <m:dPr>
                        <m:ctrlPr>
                          <a:rPr lang="zh-CN" altLang="en-US" sz="2800" b="1" i="1" noProof="1" dirty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sz="2800" i="1" dirty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表示的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个操作的摊还代价的总和就表示了实际代价的一个上界 </a:t>
                </a:r>
              </a:p>
            </p:txBody>
          </p:sp>
        </mc:Choice>
        <mc:Fallback xmlns="">
          <p:sp>
            <p:nvSpPr>
              <p:cNvPr id="440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1367155"/>
                <a:ext cx="8855522" cy="3934053"/>
              </a:xfrm>
              <a:blipFill>
                <a:blip r:embed="rId3"/>
                <a:stretch>
                  <a:fillRect l="-1099" r="-1305" b="-1385"/>
                </a:stretch>
              </a:blipFill>
              <a:ln w="2222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3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3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392430" y="1138555"/>
                <a:ext cx="8570595" cy="943610"/>
              </a:xfrm>
            </p:spPr>
            <p:txBody>
              <a:bodyPr wrap="square" lIns="91440" tIns="45720" rIns="91440" bIns="45720" anchor="t"/>
              <a:lstStyle/>
              <a:p>
                <a:pPr marL="800100" indent="-457200" latinLnBrk="0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作用于包含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个对象的栈上的栈操作的摊还代价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5059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2430" y="1138555"/>
                <a:ext cx="8570595" cy="943610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060" name="Rectangle 4"/>
              <p:cNvSpPr/>
              <p:nvPr/>
            </p:nvSpPr>
            <p:spPr>
              <a:xfrm>
                <a:off x="501995" y="2077229"/>
                <a:ext cx="8140010" cy="2427228"/>
              </a:xfrm>
              <a:prstGeom prst="rect">
                <a:avLst/>
              </a:prstGeom>
              <a:solidFill>
                <a:srgbClr val="FFFF99"/>
              </a:solidFill>
              <a:ln w="25400" cap="flat" cmpd="sng">
                <a:solidFill>
                  <a:schemeClr val="tx2">
                    <a:lumMod val="60000"/>
                    <a:lumOff val="40000"/>
                  </a:schemeClr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zh-CN" altLang="en-US" dirty="0">
                    <a:solidFill>
                      <a:srgbClr val="FF0000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如果第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个操作是</a:t>
                </a:r>
                <a:r>
                  <a:rPr lang="en-US" altLang="zh-CN" dirty="0">
                    <a:solidFill>
                      <a:srgbClr val="FF0000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PUSH</a:t>
                </a:r>
                <a:r>
                  <a:rPr lang="zh-CN" altLang="en-US" dirty="0">
                    <a:solidFill>
                      <a:srgbClr val="FF0000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操作</a:t>
                </a: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FF0000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  实际代价：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altLang="zh-CN" i="1" baseline="-30000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  <a:effectLst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rgbClr val="FF0000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zh-CN" altLang="en-US" dirty="0">
                    <a:solidFill>
                      <a:srgbClr val="FF0000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势差：</a:t>
                </a:r>
                <a14:m>
                  <m:oMath xmlns:m="http://schemas.openxmlformats.org/officeDocument/2006/math">
                    <m:r>
                      <a:rPr lang="zh-CN" altLang="en-US" i="1" noProof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𝜙</m:t>
                    </m:r>
                    <m:d>
                      <m:dPr>
                        <m:ctrlPr>
                          <a:rPr lang="zh-CN" altLang="en-US" i="1" noProof="1" dirty="0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𝐷</m:t>
                        </m:r>
                        <m:r>
                          <a:rPr lang="en-US" altLang="zh-CN" i="1" baseline="-30000" dirty="0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zh-CN" altLang="en-US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𝜙</m:t>
                    </m:r>
                    <m:d>
                      <m:dPr>
                        <m:ctrlPr>
                          <a:rPr lang="en-US" altLang="zh-CN" i="1" noProof="1" dirty="0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altLang="zh-CN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𝑠</m:t>
                        </m:r>
                        <m:r>
                          <a:rPr lang="en-US" altLang="zh-CN" i="1" dirty="0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+1</m:t>
                        </m:r>
                      </m:e>
                    </m:d>
                    <m:r>
                      <a:rPr lang="en-US" altLang="zh-CN" b="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endParaRPr lang="en-US" altLang="zh-CN" dirty="0">
                  <a:solidFill>
                    <a:srgbClr val="0000FF"/>
                  </a:solidFill>
                  <a:effectLst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rgbClr val="FF0000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zh-CN" altLang="en-US" dirty="0">
                    <a:solidFill>
                      <a:srgbClr val="FF0000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摊还代价：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b="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dirty="0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zh-CN" altLang="en-US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𝜙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 smtClean="0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zh-CN" altLang="en-US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𝜙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)=1+1=2 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  <a:effectLst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060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95" y="2077229"/>
                <a:ext cx="8140010" cy="2427228"/>
              </a:xfrm>
              <a:prstGeom prst="rect">
                <a:avLst/>
              </a:prstGeom>
              <a:blipFill>
                <a:blip r:embed="rId4"/>
                <a:stretch>
                  <a:fillRect l="-970" b="-498"/>
                </a:stretch>
              </a:blipFill>
              <a:ln w="25400" cap="flat" cmpd="sng">
                <a:solidFill>
                  <a:schemeClr val="tx2">
                    <a:lumMod val="60000"/>
                    <a:lumOff val="40000"/>
                  </a:schemeClr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2"/>
          <p:cNvSpPr txBox="1"/>
          <p:nvPr/>
        </p:nvSpPr>
        <p:spPr>
          <a:xfrm>
            <a:off x="733425" y="285750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dirty="0">
                <a:solidFill>
                  <a:srgbClr val="2F12D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势能方法实例1 — </a:t>
            </a:r>
            <a:r>
              <a:rPr lang="zh-CN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栈操作 </a:t>
            </a:r>
            <a:endParaRPr lang="zh-CN" altLang="en-US" sz="4000" dirty="0">
              <a:solidFill>
                <a:srgbClr val="FF0000"/>
              </a:solidFill>
              <a:latin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5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0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62" name="Rectangle 6"/>
              <p:cNvSpPr/>
              <p:nvPr/>
            </p:nvSpPr>
            <p:spPr>
              <a:xfrm>
                <a:off x="614666" y="1988840"/>
                <a:ext cx="8136904" cy="2614930"/>
              </a:xfrm>
              <a:prstGeom prst="rect">
                <a:avLst/>
              </a:prstGeom>
              <a:solidFill>
                <a:srgbClr val="FFFF99"/>
              </a:solidFill>
              <a:ln w="25400" cap="flat" cmpd="sng">
                <a:solidFill>
                  <a:schemeClr val="tx2">
                    <a:lumMod val="60000"/>
                    <a:lumOff val="40000"/>
                  </a:schemeClr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zh-CN" altLang="en-US" dirty="0">
                    <a:solidFill>
                      <a:srgbClr val="FF0000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如果第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微软雅黑" panose="020B0503020204020204" charset="-122"/>
                        <a:cs typeface="微软雅黑" panose="020B0503020204020204" charset="-122"/>
                      </a:rPr>
                      <m:t>𝑖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个操作是</a:t>
                </a:r>
                <a:r>
                  <a:rPr lang="en-US" altLang="zh-CN" dirty="0">
                    <a:solidFill>
                      <a:srgbClr val="FF0000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POP</a:t>
                </a: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FF0000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实际代价：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微软雅黑" panose="020B0503020204020204" charset="-122"/>
                        <a:cs typeface="微软雅黑" panose="020B0503020204020204" charset="-122"/>
                      </a:rPr>
                      <m:t>𝑐</m:t>
                    </m:r>
                    <m:r>
                      <a:rPr lang="en-US" altLang="zh-CN" i="1" baseline="-30000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微软雅黑" panose="020B0503020204020204" charset="-122"/>
                        <a:cs typeface="微软雅黑" panose="020B0503020204020204" charset="-122"/>
                      </a:rPr>
                      <m:t>𝑖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微软雅黑" panose="020B0503020204020204" charset="-122"/>
                        <a:cs typeface="微软雅黑" panose="020B0503020204020204" charset="-122"/>
                      </a:rPr>
                      <m:t>=1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  <a:effectLst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FF0000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势差：</a:t>
                </a:r>
                <a14:m>
                  <m:oMath xmlns:m="http://schemas.openxmlformats.org/officeDocument/2006/math">
                    <m:r>
                      <a:rPr lang="zh-CN" altLang="en-US" i="1" noProof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𝜙</m:t>
                    </m:r>
                    <m:d>
                      <m:dPr>
                        <m:ctrlPr>
                          <a:rPr lang="zh-CN" altLang="en-US" i="1" noProof="1" dirty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微软雅黑" panose="020B0503020204020204" charset="-122"/>
                            <a:cs typeface="微软雅黑" panose="020B0503020204020204" charset="-122"/>
                          </a:rPr>
                          <m:t>𝐷</m:t>
                        </m:r>
                        <m:r>
                          <a:rPr lang="en-US" altLang="zh-CN" i="1" baseline="-30000" dirty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微软雅黑" panose="020B0503020204020204" charset="-122"/>
                            <a:cs typeface="微软雅黑" panose="020B0503020204020204" charset="-122"/>
                          </a:rPr>
                          <m:t>𝑖</m:t>
                        </m:r>
                      </m:e>
                    </m:d>
                    <m:r>
                      <a:rPr lang="en-US" altLang="zh-CN" b="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微软雅黑" panose="020B0503020204020204" charset="-122"/>
                        <a:cs typeface="微软雅黑" panose="020B0503020204020204" charset="-122"/>
                        <a:sym typeface="Symbol" panose="05050102010706020507" pitchFamily="18" charset="2"/>
                      </a:rPr>
                      <m:t>−</m:t>
                    </m:r>
                    <m:r>
                      <a:rPr lang="zh-CN" altLang="en-US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𝜙</m:t>
                    </m:r>
                    <m:d>
                      <m:dPr>
                        <m:ctrlPr>
                          <a:rPr lang="en-US" altLang="zh-CN" i="1" noProof="1" dirty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微软雅黑" panose="020B0503020204020204" charset="-122"/>
                        <a:cs typeface="微软雅黑" panose="020B0503020204020204" charset="-122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微软雅黑" panose="020B0503020204020204" charset="-122"/>
                        <a:cs typeface="微软雅黑" panose="020B0503020204020204" charset="-122"/>
                      </a:rPr>
                      <m:t>−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微软雅黑" panose="020B0503020204020204" charset="-122"/>
                        <a:cs typeface="微软雅黑" panose="020B0503020204020204" charset="-122"/>
                      </a:rPr>
                      <m:t>1</m:t>
                    </m:r>
                  </m:oMath>
                </a14:m>
                <a:endParaRPr lang="en-US" altLang="zh-CN" dirty="0">
                  <a:solidFill>
                    <a:srgbClr val="0000FF"/>
                  </a:solidFill>
                  <a:effectLst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FF0000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摊还代价：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zh-CN" altLang="en-US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𝜙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zh-CN" altLang="en-US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𝜙</m:t>
                    </m:r>
                    <m:d>
                      <m:dPr>
                        <m:ctrlPr>
                          <a:rPr lang="en-US" altLang="zh-CN" i="1" noProof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微软雅黑" panose="020B0503020204020204" charset="-122"/>
                        <a:cs typeface="微软雅黑" panose="020B0503020204020204" charset="-122"/>
                      </a:rPr>
                      <m:t>=1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微软雅黑" panose="020B0503020204020204" charset="-122"/>
                        <a:cs typeface="微软雅黑" panose="020B0503020204020204" charset="-122"/>
                        <a:sym typeface="Symbol" panose="05050102010706020507" pitchFamily="18" charset="2"/>
                      </a:rPr>
                      <m:t>−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微软雅黑" panose="020B0503020204020204" charset="-122"/>
                        <a:cs typeface="微软雅黑" panose="020B0503020204020204" charset="-122"/>
                      </a:rPr>
                      <m:t>1=0</m:t>
                    </m:r>
                    <m:r>
                      <a:rPr lang="en-US" altLang="zh-CN" sz="3200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en-US" sz="3200" dirty="0">
                  <a:solidFill>
                    <a:srgbClr val="CC3399"/>
                  </a:solidFill>
                  <a:effectLst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062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66" y="1988840"/>
                <a:ext cx="8136904" cy="2614930"/>
              </a:xfrm>
              <a:prstGeom prst="rect">
                <a:avLst/>
              </a:prstGeom>
              <a:blipFill>
                <a:blip r:embed="rId3"/>
                <a:stretch>
                  <a:fillRect l="-1046"/>
                </a:stretch>
              </a:blipFill>
              <a:ln w="25400" cap="flat" cmpd="sng">
                <a:solidFill>
                  <a:schemeClr val="tx2">
                    <a:lumMod val="60000"/>
                    <a:lumOff val="40000"/>
                  </a:schemeClr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2"/>
          <p:cNvSpPr>
            <a:spLocks noGrp="1"/>
          </p:cNvSpPr>
          <p:nvPr>
            <p:ph type="title"/>
          </p:nvPr>
        </p:nvSpPr>
        <p:spPr>
          <a:xfrm>
            <a:off x="733425" y="285750"/>
            <a:ext cx="8229600" cy="1143000"/>
          </a:xfrm>
        </p:spPr>
        <p:txBody>
          <a:bodyPr wrap="square" lIns="91440" tIns="45720" rIns="91440" bIns="45720" anchor="ctr"/>
          <a:lstStyle/>
          <a:p>
            <a:r>
              <a:rPr lang="zh-CN" altLang="en-US" sz="4000" dirty="0">
                <a:solidFill>
                  <a:srgbClr val="2F12D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势能方法实例1 — </a:t>
            </a:r>
            <a:r>
              <a:rPr lang="zh-CN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栈操作 </a:t>
            </a:r>
            <a:endParaRPr lang="zh-CN" altLang="en-US" sz="4000" kern="1200" dirty="0">
              <a:solidFill>
                <a:srgbClr val="FF0000"/>
              </a:solidFill>
              <a:latin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392430" y="1138555"/>
                <a:ext cx="8570595" cy="943610"/>
              </a:xfrm>
            </p:spPr>
            <p:txBody>
              <a:bodyPr wrap="square" lIns="91440" tIns="45720" rIns="91440" bIns="45720" anchor="t"/>
              <a:lstStyle/>
              <a:p>
                <a:pPr marL="800100" indent="-457200" latinLnBrk="0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作用于包含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个对象的栈上的栈操作的摊还代价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2430" y="1138555"/>
                <a:ext cx="8570595" cy="943610"/>
              </a:xfr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5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2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/>
          </p:cNvSpPr>
          <p:nvPr>
            <p:ph type="title"/>
          </p:nvPr>
        </p:nvSpPr>
        <p:spPr>
          <a:xfrm>
            <a:off x="733425" y="285750"/>
            <a:ext cx="8229600" cy="1143000"/>
          </a:xfrm>
        </p:spPr>
        <p:txBody>
          <a:bodyPr wrap="square" lIns="91440" tIns="45720" rIns="91440" bIns="45720" anchor="ctr"/>
          <a:lstStyle/>
          <a:p>
            <a:r>
              <a:rPr lang="zh-CN" altLang="en-US" sz="4000" dirty="0">
                <a:solidFill>
                  <a:srgbClr val="2F12D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势能方法实例1 — </a:t>
            </a:r>
            <a:r>
              <a:rPr lang="zh-CN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栈操作 </a:t>
            </a:r>
            <a:endParaRPr lang="zh-CN" altLang="en-US" sz="4000" kern="1200" dirty="0">
              <a:solidFill>
                <a:srgbClr val="FF0000"/>
              </a:solidFill>
              <a:latin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392430" y="1138555"/>
                <a:ext cx="8570595" cy="943610"/>
              </a:xfrm>
            </p:spPr>
            <p:txBody>
              <a:bodyPr wrap="square" lIns="91440" tIns="45720" rIns="91440" bIns="45720" anchor="t"/>
              <a:lstStyle/>
              <a:p>
                <a:pPr marL="800100" indent="-457200" latinLnBrk="0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作用于包含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个对象的栈上的栈操作的摊还代价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2430" y="1138555"/>
                <a:ext cx="8570595" cy="943610"/>
              </a:xfr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4C30DC-607D-41C0-9F02-5654B2F0BFCD}"/>
                  </a:ext>
                </a:extLst>
              </p:cNvPr>
              <p:cNvSpPr/>
              <p:nvPr/>
            </p:nvSpPr>
            <p:spPr>
              <a:xfrm>
                <a:off x="411356" y="1988840"/>
                <a:ext cx="8481124" cy="2448272"/>
              </a:xfrm>
              <a:prstGeom prst="rect">
                <a:avLst/>
              </a:prstGeom>
              <a:solidFill>
                <a:srgbClr val="FFFF99"/>
              </a:solidFill>
              <a:ln w="25400" cap="flat" cmpd="sng">
                <a:solidFill>
                  <a:schemeClr val="tx2">
                    <a:lumMod val="60000"/>
                    <a:lumOff val="40000"/>
                  </a:schemeClr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marL="457200" indent="-457200">
                  <a:lnSpc>
                    <a:spcPct val="150000"/>
                  </a:lnSpc>
                </a:pPr>
                <a:r>
                  <a:rPr lang="zh-CN" altLang="en-US" dirty="0">
                    <a:solidFill>
                      <a:srgbClr val="FF0000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如果第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  <a:cs typeface="微软雅黑" panose="020B0503020204020204" charset="-122"/>
                      </a:rPr>
                      <m:t>𝑖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个操作是</a:t>
                </a:r>
                <a:r>
                  <a:rPr lang="en-US" altLang="zh-CN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MULTIPOP(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  <a:cs typeface="微软雅黑" panose="020B0503020204020204" charset="-122"/>
                      </a:rPr>
                      <m:t>𝑆</m:t>
                    </m:r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  <a:cs typeface="微软雅黑" panose="020B0503020204020204" charset="-122"/>
                      </a:rPr>
                      <m:t>, </m:t>
                    </m:r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  <a:cs typeface="微软雅黑" panose="020B0503020204020204" charset="-122"/>
                      </a:rPr>
                      <m:t>𝑘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且弹出了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  <a:cs typeface="微软雅黑" panose="020B0503020204020204" charset="-122"/>
                      </a:rPr>
                      <m:t>𝑘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  <a:cs typeface="微软雅黑" panose="020B0503020204020204" charset="-122"/>
                      </a:rPr>
                      <m:t>′=</m:t>
                    </m:r>
                    <m:r>
                      <m:rPr>
                        <m:sty m:val="p"/>
                      </m:rP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  <a:cs typeface="微软雅黑" panose="020B0503020204020204" charset="-122"/>
                      </a:rPr>
                      <m:t>min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  <a:cs typeface="微软雅黑" panose="020B0503020204020204" charset="-122"/>
                      </a:rPr>
                      <m:t>⁡(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  <a:cs typeface="微软雅黑" panose="020B0503020204020204" charset="-122"/>
                      </a:rPr>
                      <m:t>𝑠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  <a:cs typeface="微软雅黑" panose="020B0503020204020204" charset="-122"/>
                      </a:rPr>
                      <m:t>,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  <a:cs typeface="微软雅黑" panose="020B0503020204020204" charset="-122"/>
                      </a:rPr>
                      <m:t>𝑘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  <a:cs typeface="微软雅黑" panose="020B0503020204020204" charset="-122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个对象</a:t>
                </a:r>
                <a:endParaRPr lang="zh-CN" altLang="en-US" dirty="0">
                  <a:solidFill>
                    <a:srgbClr val="FF0000"/>
                  </a:solidFill>
                  <a:effectLst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FF0000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  实际代价：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altLang="zh-CN" i="1" baseline="-30000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  <a:cs typeface="微软雅黑" panose="020B0503020204020204" charset="-122"/>
                      </a:rPr>
                      <m:t>𝑘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  <a:cs typeface="微软雅黑" panose="020B0503020204020204" charset="-122"/>
                      </a:rPr>
                      <m:t>′</m:t>
                    </m:r>
                  </m:oMath>
                </a14:m>
                <a:endParaRPr lang="en-US" altLang="zh-CN" dirty="0">
                  <a:solidFill>
                    <a:srgbClr val="0000FF"/>
                  </a:solidFill>
                  <a:effectLst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rgbClr val="FF0000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zh-CN" altLang="en-US" dirty="0">
                    <a:solidFill>
                      <a:srgbClr val="FF0000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势差：</a:t>
                </a:r>
                <a14:m>
                  <m:oMath xmlns:m="http://schemas.openxmlformats.org/officeDocument/2006/math">
                    <m:r>
                      <a:rPr lang="zh-CN" altLang="en-US" i="1" noProof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𝜙</m:t>
                    </m:r>
                    <m:d>
                      <m:dPr>
                        <m:ctrlPr>
                          <a:rPr lang="zh-CN" altLang="en-US" i="1" noProof="1" dirty="0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𝐷</m:t>
                        </m:r>
                        <m:r>
                          <a:rPr lang="en-US" altLang="zh-CN" i="1" baseline="-30000" dirty="0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zh-CN" altLang="en-US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𝜙</m:t>
                    </m:r>
                    <m:d>
                      <m:dPr>
                        <m:ctrlPr>
                          <a:rPr lang="en-US" altLang="zh-CN" i="1" noProof="1" dirty="0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altLang="zh-CN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  <a:cs typeface="微软雅黑" panose="020B0503020204020204" charset="-122"/>
                      </a:rPr>
                      <m:t>𝑘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  <a:cs typeface="微软雅黑" panose="020B0503020204020204" charset="-122"/>
                      </a:rPr>
                      <m:t>′</m:t>
                    </m:r>
                  </m:oMath>
                </a14:m>
                <a:endParaRPr lang="en-US" altLang="zh-CN" dirty="0">
                  <a:solidFill>
                    <a:srgbClr val="0000FF"/>
                  </a:solidFill>
                  <a:effectLst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rgbClr val="FF0000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zh-CN" altLang="en-US" dirty="0">
                    <a:solidFill>
                      <a:srgbClr val="FF0000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摊还代价：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b="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dirty="0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zh-CN" altLang="en-US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𝜙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 smtClean="0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zh-CN" altLang="en-US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𝜙</m:t>
                    </m:r>
                    <m:d>
                      <m:dPr>
                        <m:ctrlPr>
                          <a:rPr lang="en-US" altLang="zh-CN" i="1" noProof="1" dirty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微软雅黑" panose="020B0503020204020204" charset="-122"/>
                          </a:rPr>
                          <m:t>𝑘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  <a:cs typeface="微软雅黑" panose="020B0503020204020204" charset="-122"/>
                          </a:rPr>
                          <m:t>′</m:t>
                        </m:r>
                      </m:sup>
                    </m:sSup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  <a:cs typeface="微软雅黑" panose="020B0503020204020204" charset="-122"/>
                      </a:rPr>
                      <m:t>−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  <a:cs typeface="微软雅黑" panose="020B0503020204020204" charset="-122"/>
                      </a:rPr>
                      <m:t>𝑘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软雅黑" panose="020B0503020204020204" charset="-122"/>
                        <a:cs typeface="微软雅黑" panose="020B0503020204020204" charset="-122"/>
                      </a:rPr>
                      <m:t>′=0 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  <a:effectLst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4C30DC-607D-41C0-9F02-5654B2F0BF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356" y="1988840"/>
                <a:ext cx="8481124" cy="2448272"/>
              </a:xfrm>
              <a:prstGeom prst="rect">
                <a:avLst/>
              </a:prstGeom>
              <a:blipFill>
                <a:blip r:embed="rId5"/>
                <a:stretch>
                  <a:fillRect l="-931" r="-1791"/>
                </a:stretch>
              </a:blipFill>
              <a:ln w="25400" cap="flat" cmpd="sng">
                <a:solidFill>
                  <a:schemeClr val="tx2">
                    <a:lumMod val="60000"/>
                    <a:lumOff val="40000"/>
                  </a:schemeClr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1A7A42BB-1C2E-43F6-84F0-C83F6A091001}"/>
              </a:ext>
            </a:extLst>
          </p:cNvPr>
          <p:cNvSpPr txBox="1"/>
          <p:nvPr/>
        </p:nvSpPr>
        <p:spPr>
          <a:xfrm>
            <a:off x="1997714" y="4581128"/>
            <a:ext cx="5148572" cy="20535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这也间接地给出了会计法为什么设置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</a:pPr>
            <a:r>
              <a:rPr lang="zh-CN" altLang="en-US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　 </a:t>
            </a:r>
            <a:r>
              <a:rPr lang="en-US" altLang="zh-CN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PUSH                 2,</a:t>
            </a:r>
            <a:endParaRPr lang="en-US" altLang="zh-CN" dirty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</a:pPr>
            <a:r>
              <a:rPr lang="en-US" altLang="zh-CN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  POP                    0,</a:t>
            </a:r>
            <a:endParaRPr lang="en-US" altLang="zh-CN" dirty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</a:pPr>
            <a:r>
              <a:rPr lang="en-US" altLang="zh-CN" dirty="0"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     MULTIPOP        0,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63" name="Rectangle 7"/>
              <p:cNvSpPr/>
              <p:nvPr/>
            </p:nvSpPr>
            <p:spPr>
              <a:xfrm>
                <a:off x="323527" y="1948180"/>
                <a:ext cx="8570595" cy="2750820"/>
              </a:xfrm>
              <a:prstGeom prst="rect">
                <a:avLst/>
              </a:prstGeom>
              <a:solidFill>
                <a:srgbClr val="FFFF99"/>
              </a:solidFill>
              <a:ln w="25400" cmpd="sng">
                <a:solidFill>
                  <a:schemeClr val="tx2">
                    <a:lumMod val="60000"/>
                    <a:lumOff val="40000"/>
                  </a:schemeClr>
                </a:solidFill>
                <a:prstDash val="solid"/>
              </a:ln>
            </p:spPr>
            <p:txBody>
              <a:bodyPr wrap="square" anchor="ctr"/>
              <a:lstStyle/>
              <a:p>
                <a:pPr algn="l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zh-CN" altLang="en-US" dirty="0">
                    <a:solidFill>
                      <a:srgbClr val="FF0000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摊还分析 ：</a:t>
                </a:r>
              </a:p>
              <a:p>
                <a:pPr marL="914400" lvl="1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FF0000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每个栈操作的摊还代价都是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𝑂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(1)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  <a:effectLst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𝑛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个操作序列的总摊还代价就是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𝑂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𝑛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</m:t>
                    </m:r>
                  </m:oMath>
                </a14:m>
                <a:endParaRPr lang="en-US" altLang="zh-CN" dirty="0">
                  <a:solidFill>
                    <a:srgbClr val="0000FF"/>
                  </a:solidFill>
                  <a:effectLst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FF0000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因为</a:t>
                </a:r>
                <a14:m>
                  <m:oMath xmlns:m="http://schemas.openxmlformats.org/officeDocument/2006/math">
                    <m:r>
                      <a:rPr lang="zh-CN" altLang="en-US" i="1" noProof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𝜙</m:t>
                    </m:r>
                    <m:r>
                      <a:rPr lang="zh-CN" altLang="en-US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𝐷</m:t>
                    </m:r>
                    <m:r>
                      <a:rPr lang="en-US" altLang="zh-CN" i="1" baseline="-30000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𝑖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≥</m:t>
                    </m:r>
                    <m:r>
                      <a:rPr lang="zh-CN" altLang="en-US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𝜙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𝐷</m:t>
                    </m:r>
                    <m:r>
                      <a:rPr lang="en-US" altLang="zh-CN" i="1" baseline="-30000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0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，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 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𝑛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个操作的总摊还代价即为总的实际代价的一个上界，即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𝑛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个操作的最坏情况代价为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𝑂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𝑛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  <a:effectLst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 xmlns="">
          <p:sp>
            <p:nvSpPr>
              <p:cNvPr id="45063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7" y="1948180"/>
                <a:ext cx="8570595" cy="2750820"/>
              </a:xfrm>
              <a:prstGeom prst="rect">
                <a:avLst/>
              </a:prstGeom>
              <a:blipFill>
                <a:blip r:embed="rId3"/>
                <a:stretch>
                  <a:fillRect l="-922" b="-4176"/>
                </a:stretch>
              </a:blipFill>
              <a:ln w="25400" cmpd="sng">
                <a:solidFill>
                  <a:schemeClr val="tx2">
                    <a:lumMod val="60000"/>
                    <a:lumOff val="40000"/>
                  </a:schemeClr>
                </a:solidFill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2"/>
          <p:cNvSpPr>
            <a:spLocks noGrp="1"/>
          </p:cNvSpPr>
          <p:nvPr>
            <p:ph type="title"/>
          </p:nvPr>
        </p:nvSpPr>
        <p:spPr>
          <a:xfrm>
            <a:off x="733425" y="285750"/>
            <a:ext cx="8229600" cy="1143000"/>
          </a:xfrm>
        </p:spPr>
        <p:txBody>
          <a:bodyPr wrap="square" lIns="91440" tIns="45720" rIns="91440" bIns="45720" anchor="ctr"/>
          <a:lstStyle/>
          <a:p>
            <a:r>
              <a:rPr lang="zh-CN" altLang="en-US" sz="4000" dirty="0">
                <a:solidFill>
                  <a:srgbClr val="2F12D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势能方法实例1 — </a:t>
            </a:r>
            <a:r>
              <a:rPr lang="zh-CN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栈操作 </a:t>
            </a:r>
            <a:endParaRPr lang="zh-CN" altLang="en-US" sz="4000" kern="1200" dirty="0">
              <a:solidFill>
                <a:srgbClr val="FF0000"/>
              </a:solidFill>
              <a:latin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392430" y="1138555"/>
                <a:ext cx="8570595" cy="943610"/>
              </a:xfrm>
            </p:spPr>
            <p:txBody>
              <a:bodyPr wrap="square" lIns="91440" tIns="45720" rIns="91440" bIns="45720" anchor="t"/>
              <a:lstStyle/>
              <a:p>
                <a:pPr marL="800100" indent="-457200" latinLnBrk="0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作用于包含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个对象的栈上的栈操作的摊还代价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2430" y="1138555"/>
                <a:ext cx="8570595" cy="943610"/>
              </a:xfr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5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3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/>
          <a:lstStyle/>
          <a:p>
            <a:r>
              <a:rPr lang="zh-CN" altLang="en-US" sz="4000" kern="1200" dirty="0">
                <a:solidFill>
                  <a:srgbClr val="2F12D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势能方法实例 2 </a:t>
            </a:r>
            <a:r>
              <a:rPr lang="zh-CN" altLang="en-US" sz="4000" dirty="0">
                <a:solidFill>
                  <a:srgbClr val="2F12D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— </a:t>
            </a:r>
            <a:r>
              <a:rPr lang="zh-CN" altLang="en-US" sz="4000" kern="12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二进制计数器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083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600200"/>
                <a:ext cx="8511480" cy="3989040"/>
              </a:xfrm>
              <a:solidFill>
                <a:srgbClr val="FFFF99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lIns="91440" tIns="45720" rIns="91440" bIns="45720" anchor="t"/>
              <a:lstStyle/>
              <a:p>
                <a:pPr marL="800100" indent="-457200" algn="just">
                  <a:lnSpc>
                    <a:spcPct val="15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zh-CN" altLang="en-US" sz="2800" i="1" noProof="1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𝜙</m:t>
                    </m:r>
                    <m:d>
                      <m:dPr>
                        <m:ctrlPr>
                          <a:rPr lang="zh-CN" altLang="en-US" sz="2800" i="1" noProof="1" dirty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zh-CN" sz="2800" i="1" dirty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</m:d>
                    <m:r>
                      <a:rPr lang="en-US" altLang="zh-CN" sz="2800" b="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计数器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中1的个数</a:t>
                </a:r>
              </a:p>
              <a:p>
                <a:pPr marL="800100" indent="-457200" algn="just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计数器初始状态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zh-CN" sz="2800" i="1" baseline="-30000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中1的个数为0，</a:t>
                </a:r>
                <a14:m>
                  <m:oMath xmlns:m="http://schemas.openxmlformats.org/officeDocument/2006/math">
                    <m:r>
                      <a:rPr lang="zh-CN" altLang="en-US" sz="2800" i="1" noProof="1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𝜙</m:t>
                    </m:r>
                    <m:r>
                      <a:rPr lang="zh-CN" altLang="en-US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zh-CN" sz="2800" i="1" baseline="-30000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)=0</m:t>
                    </m:r>
                  </m:oMath>
                </a14:m>
                <a:endParaRPr lang="en-US" altLang="zh-CN" sz="2800" dirty="0">
                  <a:solidFill>
                    <a:srgbClr val="2F12DE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800100" indent="-457200" algn="just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因为数组中的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的个数始终为非负，第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个操作之后的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zh-CN" sz="2800" i="1" baseline="-30000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满足</a:t>
                </a:r>
                <a14:m>
                  <m:oMath xmlns:m="http://schemas.openxmlformats.org/officeDocument/2006/math">
                    <m:r>
                      <a:rPr lang="zh-CN" altLang="en-US" sz="2800" i="1" noProof="1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𝜙</m:t>
                    </m:r>
                    <m:r>
                      <a:rPr lang="zh-CN" altLang="en-US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zh-CN" sz="2800" i="1" baseline="-30000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≥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0=</m:t>
                    </m:r>
                    <m:r>
                      <a:rPr lang="zh-CN" altLang="en-US" sz="2800" i="1" noProof="1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𝜙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zh-CN" sz="2800" i="1" baseline="-30000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800" dirty="0">
                  <a:solidFill>
                    <a:srgbClr val="2F12DE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800100" indent="-457200" algn="just" latinLnBrk="0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于是：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个操作的摊还代价的总和就表示了实际代价的一个上界 </a:t>
                </a:r>
              </a:p>
            </p:txBody>
          </p:sp>
        </mc:Choice>
        <mc:Fallback xmlns="">
          <p:sp>
            <p:nvSpPr>
              <p:cNvPr id="460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600200"/>
                <a:ext cx="8511480" cy="3989040"/>
              </a:xfrm>
              <a:blipFill>
                <a:blip r:embed="rId3"/>
                <a:stretch>
                  <a:fillRect r="-1286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08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08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uiExpand="1" build="p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7107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419100" y="1310005"/>
                <a:ext cx="8229600" cy="4572000"/>
              </a:xfrm>
            </p:spPr>
            <p:txBody>
              <a:bodyPr wrap="square" lIns="91440" tIns="45720" rIns="91440" bIns="45720" anchor="t"/>
              <a:lstStyle/>
              <a:p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次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INCREMENT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操作的摊还代价 </a:t>
                </a:r>
              </a:p>
            </p:txBody>
          </p:sp>
        </mc:Choice>
        <mc:Fallback xmlns="">
          <p:sp>
            <p:nvSpPr>
              <p:cNvPr id="47107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9100" y="1310005"/>
                <a:ext cx="8229600" cy="4572000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108" name="Rectangle 4"/>
              <p:cNvSpPr/>
              <p:nvPr/>
            </p:nvSpPr>
            <p:spPr>
              <a:xfrm>
                <a:off x="299306" y="1900871"/>
                <a:ext cx="8665182" cy="3981133"/>
              </a:xfrm>
              <a:prstGeom prst="rect">
                <a:avLst/>
              </a:prstGeom>
              <a:solidFill>
                <a:srgbClr val="FFFF99"/>
              </a:solidFill>
              <a:ln w="25400" cap="flat" cmpd="sng">
                <a:solidFill>
                  <a:schemeClr val="tx2">
                    <a:lumMod val="60000"/>
                    <a:lumOff val="40000"/>
                  </a:schemeClr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square" anchor="ctr"/>
              <a:lstStyle/>
              <a:p>
                <a:pPr algn="just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zh-CN" altLang="en-US" dirty="0">
                    <a:solidFill>
                      <a:srgbClr val="FF0000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设第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次</a:t>
                </a:r>
                <a:r>
                  <a:rPr lang="en-US" altLang="zh-CN" dirty="0">
                    <a:solidFill>
                      <a:srgbClr val="FF0000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INCREMENT</a:t>
                </a:r>
                <a:r>
                  <a:rPr lang="zh-CN" altLang="en-US" dirty="0">
                    <a:solidFill>
                      <a:srgbClr val="FF0000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操作对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i="1" baseline="-30000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个位进行了 置0，至多（一定）将一位     置1</a:t>
                </a:r>
              </a:p>
              <a:p>
                <a:pPr marL="800100" lvl="1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FF0000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该操作的实际代价：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altLang="zh-CN" i="1" baseline="-30000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i="1" baseline="-30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+1</m:t>
                    </m:r>
                  </m:oMath>
                </a14:m>
                <a:endParaRPr lang="en-US" altLang="zh-CN" dirty="0">
                  <a:solidFill>
                    <a:srgbClr val="0000FF"/>
                  </a:solidFill>
                  <a:effectLst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800100" lvl="1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FF0000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在第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次操作后计数器中1的个数为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i="1" baseline="-30000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≤</m:t>
                        </m:r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dirty="0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− 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i="1" baseline="-30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+1</m:t>
                    </m:r>
                  </m:oMath>
                </a14:m>
                <a:endParaRPr lang="en-US" altLang="zh-CN" dirty="0">
                  <a:solidFill>
                    <a:srgbClr val="0000FF"/>
                  </a:solidFill>
                  <a:effectLst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800100" lvl="1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FF0000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势差：</a:t>
                </a:r>
                <a14:m>
                  <m:oMath xmlns:m="http://schemas.openxmlformats.org/officeDocument/2006/math">
                    <m:r>
                      <a:rPr lang="zh-CN" altLang="en-US" i="1" noProof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𝜙</m:t>
                    </m:r>
                    <m:r>
                      <a:rPr lang="zh-CN" altLang="en-US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𝐷</m:t>
                    </m:r>
                    <m:r>
                      <a:rPr lang="en-US" altLang="zh-CN" i="1" baseline="-30000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)−</m:t>
                    </m:r>
                    <m:r>
                      <a:rPr lang="zh-CN" altLang="en-US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𝜙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i="1" baseline="-30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+1)−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i="1" dirty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=1−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i="1" baseline="-30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endParaRPr lang="en-US" altLang="zh-CN" dirty="0">
                  <a:solidFill>
                    <a:srgbClr val="0000FF"/>
                  </a:solidFill>
                  <a:effectLst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800100" lvl="1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FF0000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摊还代价：</a:t>
                </a:r>
                <a:r>
                  <a:rPr lang="en-US" altLang="zh-CN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zh-CN" altLang="en-US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𝜙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zh-CN" altLang="en-US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𝜙</m:t>
                    </m:r>
                    <m:d>
                      <m:dPr>
                        <m:ctrlPr>
                          <a:rPr lang="en-US" altLang="zh-CN" i="1" noProof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d>
                      <m:dPr>
                        <m:ctrlP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i="1" baseline="-30000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+1</m:t>
                        </m:r>
                      </m:e>
                    </m:d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+(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i="1" baseline="-30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=2 </m:t>
                    </m:r>
                  </m:oMath>
                </a14:m>
                <a:endParaRPr lang="en-US" altLang="zh-CN" i="1" dirty="0">
                  <a:solidFill>
                    <a:srgbClr val="FF0000"/>
                  </a:solidFill>
                  <a:latin typeface="Cambria Math" panose="020405030504060302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108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06" y="1900871"/>
                <a:ext cx="8665182" cy="3981133"/>
              </a:xfrm>
              <a:prstGeom prst="rect">
                <a:avLst/>
              </a:prstGeom>
              <a:blipFill>
                <a:blip r:embed="rId4"/>
                <a:stretch>
                  <a:fillRect l="-912" r="-912" b="-609"/>
                </a:stretch>
              </a:blipFill>
              <a:ln w="25400" cap="flat" cmpd="sng">
                <a:solidFill>
                  <a:schemeClr val="tx2">
                    <a:lumMod val="60000"/>
                    <a:lumOff val="40000"/>
                  </a:schemeClr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2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1143000"/>
          </a:xfrm>
        </p:spPr>
        <p:txBody>
          <a:bodyPr wrap="square" lIns="91440" tIns="45720" rIns="91440" bIns="45720" anchor="ctr"/>
          <a:lstStyle/>
          <a:p>
            <a:r>
              <a:rPr lang="zh-CN" altLang="en-US" sz="4000" dirty="0">
                <a:solidFill>
                  <a:srgbClr val="2F12D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势能方法实例 2 </a:t>
            </a:r>
            <a:r>
              <a:rPr lang="zh-CN" altLang="en-US" sz="4000" dirty="0">
                <a:solidFill>
                  <a:srgbClr val="2F12D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— </a:t>
            </a:r>
            <a:r>
              <a:rPr lang="zh-CN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二进制计数器</a:t>
            </a:r>
            <a:endParaRPr lang="zh-CN" altLang="en-US" sz="4000" kern="1200" dirty="0">
              <a:solidFill>
                <a:srgbClr val="FF0000"/>
              </a:solidFill>
              <a:latin typeface="+mj-ea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710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 build="p"/>
      <p:bldP spid="47108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4"/>
              <p:cNvSpPr/>
              <p:nvPr/>
            </p:nvSpPr>
            <p:spPr>
              <a:xfrm>
                <a:off x="419100" y="1988840"/>
                <a:ext cx="8363272" cy="2952329"/>
              </a:xfrm>
              <a:prstGeom prst="rect">
                <a:avLst/>
              </a:prstGeom>
              <a:solidFill>
                <a:srgbClr val="FFFF99"/>
              </a:solidFill>
              <a:ln w="25400" cap="flat" cmpd="sng">
                <a:solidFill>
                  <a:schemeClr val="tx2">
                    <a:lumMod val="60000"/>
                    <a:lumOff val="40000"/>
                  </a:schemeClr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square" anchor="ctr"/>
              <a:lstStyle/>
              <a:p>
                <a:pPr algn="l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zh-CN" altLang="en-US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计数器初始状态为0时的摊还分析：</a:t>
                </a:r>
                <a:endParaRPr lang="zh-CN" altLang="en-US" dirty="0">
                  <a:solidFill>
                    <a:srgbClr val="FF0000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800100" lvl="1" indent="-3429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每个操作的摊还代价都是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𝑂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(1)</m:t>
                    </m:r>
                  </m:oMath>
                </a14:m>
                <a:endParaRPr lang="en-US" altLang="zh-CN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L="800100" lvl="1" indent="-3429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𝑛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个操作序列的总摊还代价就是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𝑂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𝑛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</m:t>
                    </m:r>
                  </m:oMath>
                </a14:m>
                <a:endParaRPr lang="en-US" altLang="zh-CN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因为</a:t>
                </a:r>
                <a14:m>
                  <m:oMath xmlns:m="http://schemas.openxmlformats.org/officeDocument/2006/math">
                    <m:r>
                      <a:rPr lang="zh-CN" altLang="en-US" i="1" noProof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𝜙</m:t>
                    </m:r>
                    <m:r>
                      <a:rPr lang="zh-CN" altLang="en-US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𝐷</m:t>
                    </m:r>
                    <m:r>
                      <a:rPr lang="en-US" altLang="zh-CN" i="1" baseline="-30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𝑖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≥</m:t>
                    </m:r>
                    <m:r>
                      <a:rPr lang="zh-CN" altLang="en-US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𝜙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𝐷</m:t>
                    </m:r>
                    <m:r>
                      <a:rPr lang="en-US" altLang="zh-CN" i="1" baseline="-30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0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𝑛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个操作的总摊还代价即为总的实际代价的一个上界，即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𝑛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个操作的最坏情况代价为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𝑂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𝑛</m:t>
                    </m:r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</m:t>
                    </m:r>
                  </m:oMath>
                </a14:m>
                <a:endParaRPr lang="en-US" altLang="zh-CN" sz="2000" dirty="0">
                  <a:solidFill>
                    <a:srgbClr val="FF0000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" y="1988840"/>
                <a:ext cx="8363272" cy="2952329"/>
              </a:xfrm>
              <a:prstGeom prst="rect">
                <a:avLst/>
              </a:prstGeom>
              <a:blipFill>
                <a:blip r:embed="rId3"/>
                <a:stretch>
                  <a:fillRect l="-1017" r="-73" b="-613"/>
                </a:stretch>
              </a:blipFill>
              <a:ln w="25400" cap="flat" cmpd="sng">
                <a:solidFill>
                  <a:schemeClr val="tx2">
                    <a:lumMod val="60000"/>
                    <a:lumOff val="40000"/>
                  </a:schemeClr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2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1143000"/>
          </a:xfrm>
        </p:spPr>
        <p:txBody>
          <a:bodyPr wrap="square" lIns="91440" tIns="45720" rIns="91440" bIns="45720" anchor="ctr"/>
          <a:lstStyle/>
          <a:p>
            <a:r>
              <a:rPr lang="zh-CN" altLang="en-US" sz="4000" dirty="0">
                <a:solidFill>
                  <a:srgbClr val="2F12D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势能方法实例 2 </a:t>
            </a:r>
            <a:r>
              <a:rPr lang="zh-CN" altLang="en-US" sz="4000" dirty="0">
                <a:solidFill>
                  <a:srgbClr val="2F12D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— </a:t>
            </a:r>
            <a:r>
              <a:rPr lang="zh-CN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二进制计数器</a:t>
            </a:r>
            <a:endParaRPr lang="zh-CN" altLang="en-US" sz="4000" kern="1200" dirty="0">
              <a:solidFill>
                <a:srgbClr val="FF0000"/>
              </a:solidFill>
              <a:latin typeface="+mj-ea"/>
              <a:cs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419100" y="1310005"/>
                <a:ext cx="8229600" cy="606827"/>
              </a:xfrm>
            </p:spPr>
            <p:txBody>
              <a:bodyPr wrap="square" lIns="91440" tIns="45720" rIns="91440" bIns="45720" anchor="t"/>
              <a:lstStyle/>
              <a:p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次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INCREMENT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操作的摊还代价 </a:t>
                </a:r>
              </a:p>
            </p:txBody>
          </p:sp>
        </mc:Choice>
        <mc:Fallback xmlns="">
          <p:sp>
            <p:nvSpPr>
              <p:cNvPr id="1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9100" y="1310005"/>
                <a:ext cx="8229600" cy="606827"/>
              </a:xfrm>
              <a:blipFill>
                <a:blip r:embed="rId4"/>
                <a:stretch>
                  <a:fillRect l="-1704" t="-17172" b="-292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6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8131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1337945"/>
                <a:ext cx="8928992" cy="5115392"/>
              </a:xfr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lIns="91440" tIns="45720" rIns="91440" bIns="45720" anchor="t"/>
              <a:lstStyle/>
              <a:p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开始时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不为零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的计数器上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个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INCREMENT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操作的分析 </a:t>
                </a:r>
              </a:p>
              <a:p>
                <a:pPr lv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1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设开始时有</a:t>
                </a:r>
                <a14:m>
                  <m:oMath xmlns:m="http://schemas.openxmlformats.org/officeDocument/2006/math">
                    <m:r>
                      <a:rPr lang="en-US" altLang="zh-CN" sz="21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2100" i="1" baseline="-30000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zh-CN" altLang="en-US" sz="21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个1且</a:t>
                </a:r>
                <a14:m>
                  <m:oMath xmlns:m="http://schemas.openxmlformats.org/officeDocument/2006/math">
                    <m:r>
                      <a:rPr lang="en-US" altLang="zh-CN" sz="21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2100" i="1" baseline="-30000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sz="21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zh-CN" sz="2100" b="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endParaRPr lang="en-US" altLang="zh-CN" sz="2100" dirty="0">
                  <a:solidFill>
                    <a:srgbClr val="2F12DE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1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1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sz="21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次</a:t>
                </a:r>
                <a:r>
                  <a:rPr lang="en-US" altLang="zh-CN" sz="21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INCREMENT</a:t>
                </a:r>
                <a:r>
                  <a:rPr lang="zh-CN" altLang="en-US" sz="21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操作之后有</a:t>
                </a:r>
                <a14:m>
                  <m:oMath xmlns:m="http://schemas.openxmlformats.org/officeDocument/2006/math">
                    <m:r>
                      <a:rPr lang="en-US" altLang="zh-CN" sz="21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zh-CN" sz="2100" i="1" baseline="-30000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sz="21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个1</a:t>
                </a:r>
              </a:p>
              <a:p>
                <a:pPr lv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1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一系列操作的实际代价为：</a:t>
                </a:r>
              </a:p>
              <a:p>
                <a:pPr marL="457200" lvl="1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sz="2100" i="1" smtClean="0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100" b="0" i="1" smtClean="0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sz="2100" b="0" i="1" smtClean="0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100" b="0" i="1" smtClean="0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100" i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i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100" i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100" b="0" i="1" smtClean="0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altLang="zh-CN" sz="2100" b="0" i="1" smtClean="0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100" b="0" i="1" smtClean="0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sz="2100" b="0" i="1" smtClean="0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100" b="0" i="1" smtClean="0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sz="2100" i="1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100" i="1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100" i="1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100" i="1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altLang="zh-CN" sz="2100" b="0" i="1" smtClean="0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zh-CN" altLang="en-US" sz="2400" i="1" noProof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altLang="zh-CN" sz="2100" b="0" i="1" smtClean="0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100" b="0" i="1" smtClean="0">
                                          <a:solidFill>
                                            <a:srgbClr val="2F12DE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100" b="0" i="1" smtClean="0">
                                          <a:solidFill>
                                            <a:srgbClr val="2F12DE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altLang="zh-CN" sz="2100" b="0" i="1" smtClean="0">
                                          <a:solidFill>
                                            <a:srgbClr val="2F12DE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100" b="0" i="1" smtClean="0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zh-CN" altLang="en-US" sz="2400" i="1" noProof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𝜙</m:t>
                              </m:r>
                              <m:r>
                                <a:rPr lang="en-US" altLang="zh-CN" sz="2100" b="0" i="1" smtClean="0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100" b="0" i="1" smtClean="0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b="0" i="1" smtClean="0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sz="2100" b="0" i="1" smtClean="0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100" b="0" i="1" smtClean="0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1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因为</a:t>
                </a:r>
                <a14:m>
                  <m:oMath xmlns:m="http://schemas.openxmlformats.org/officeDocument/2006/math">
                    <m:r>
                      <a:rPr lang="zh-CN" altLang="en-US" sz="2000" i="1" noProof="1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𝜙</m:t>
                    </m:r>
                    <m:r>
                      <a:rPr lang="zh-CN" altLang="en-US" sz="20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en-US" altLang="zh-CN" sz="20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𝐷</m:t>
                    </m:r>
                    <m:r>
                      <a:rPr lang="en-US" altLang="zh-CN" sz="2000" i="1" baseline="-30000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0</m:t>
                    </m:r>
                    <m:r>
                      <a:rPr lang="en-US" altLang="zh-CN" sz="20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)=</m:t>
                    </m:r>
                    <m:r>
                      <a:rPr lang="en-US" altLang="zh-CN" sz="20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𝑏</m:t>
                    </m:r>
                    <m:r>
                      <a:rPr lang="en-US" altLang="zh-CN" sz="2000" i="1" baseline="-30000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0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sz="2000" i="1" noProof="1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𝜙</m:t>
                    </m:r>
                    <m:r>
                      <a:rPr lang="en-US" altLang="zh-CN" sz="20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0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)=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𝑛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次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INCREMENT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操作的总实际代价为：</a:t>
                </a:r>
                <a:endPara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sz="2000" i="1" smtClean="0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altLang="zh-CN" sz="2000" b="0" i="1" smtClean="0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b="0" i="1" smtClean="0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zh-CN" sz="2000" b="0" i="1" smtClean="0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2−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altLang="zh-CN" sz="2000" b="0" i="1" smtClean="0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altLang="zh-CN" sz="2000" i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如果我们执行了至少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𝑛</m:t>
                    </m:r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000" dirty="0" smtClean="0">
                        <a:solidFill>
                          <a:srgbClr val="2F12DE"/>
                        </a:solidFill>
                        <a:latin typeface="华文细黑" panose="02010600040101010101" charset="-122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</m:t>
                    </m:r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en-US" altLang="zh-CN" sz="20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𝑘</m:t>
                    </m:r>
                    <m:r>
                      <a:rPr lang="en-US" altLang="zh-CN" sz="20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次</a:t>
                </a:r>
                <a:r>
                  <a:rPr lang="en-US" altLang="zh-CN" sz="2000" dirty="0">
                    <a:solidFill>
                      <a:srgbClr val="2F12DE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INCREMENT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操作，则无论计数器中包含什么样的初始值，总的实际代价都是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𝑂</m:t>
                    </m:r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𝑛</m:t>
                    </m:r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。</a:t>
                </a:r>
                <a:endPara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813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1337945"/>
                <a:ext cx="8928992" cy="5115392"/>
              </a:xfrm>
              <a:blipFill>
                <a:blip r:embed="rId3"/>
                <a:stretch>
                  <a:fillRect l="-817" t="-1066" r="-136" b="-829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2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1143000"/>
          </a:xfrm>
        </p:spPr>
        <p:txBody>
          <a:bodyPr wrap="square" lIns="91440" tIns="45720" rIns="91440" bIns="45720" anchor="ctr"/>
          <a:lstStyle/>
          <a:p>
            <a:r>
              <a:rPr lang="zh-CN" altLang="en-US" sz="4000" dirty="0">
                <a:solidFill>
                  <a:srgbClr val="2F12D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势能方法实例 2 </a:t>
            </a:r>
            <a:r>
              <a:rPr lang="zh-CN" altLang="en-US" sz="4000" dirty="0">
                <a:solidFill>
                  <a:srgbClr val="2F12D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— </a:t>
            </a:r>
            <a:r>
              <a:rPr lang="zh-CN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二进制计数器</a:t>
            </a:r>
            <a:endParaRPr lang="zh-CN" altLang="en-US" sz="4000" kern="1200" dirty="0">
              <a:solidFill>
                <a:srgbClr val="FF0000"/>
              </a:solidFill>
              <a:latin typeface="+mj-ea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8" name="Rectangle 6"/>
          <p:cNvSpPr/>
          <p:nvPr/>
        </p:nvSpPr>
        <p:spPr>
          <a:xfrm>
            <a:off x="152400" y="1514475"/>
            <a:ext cx="2819400" cy="3276600"/>
          </a:xfrm>
          <a:prstGeom prst="rect">
            <a:avLst/>
          </a:prstGeom>
          <a:solidFill>
            <a:srgbClr val="99FF99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just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对一个数据结构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要执行一系列操作：</a:t>
            </a:r>
          </a:p>
          <a:p>
            <a:pPr algn="ctr">
              <a:buFont typeface="Arial" panose="020B0604020202020204" pitchFamily="34" charset="0"/>
              <a:buNone/>
            </a:pPr>
            <a:endParaRPr lang="zh-CN" altLang="en-US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有的代价很高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有的代价一般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有的代价很低</a:t>
            </a:r>
          </a:p>
        </p:txBody>
      </p:sp>
      <p:sp>
        <p:nvSpPr>
          <p:cNvPr id="28681" name="AutoShape 9"/>
          <p:cNvSpPr/>
          <p:nvPr/>
        </p:nvSpPr>
        <p:spPr>
          <a:xfrm>
            <a:off x="3051810" y="1846580"/>
            <a:ext cx="4267200" cy="2362200"/>
          </a:xfrm>
          <a:prstGeom prst="rightArrow">
            <a:avLst>
              <a:gd name="adj1" fmla="val 50000"/>
              <a:gd name="adj2" fmla="val 45152"/>
            </a:avLst>
          </a:prstGeom>
          <a:solidFill>
            <a:srgbClr val="99FF99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将总的代价摊还到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每个操作上</a:t>
            </a:r>
          </a:p>
        </p:txBody>
      </p:sp>
      <p:sp>
        <p:nvSpPr>
          <p:cNvPr id="28683" name="Rectangle 11"/>
          <p:cNvSpPr/>
          <p:nvPr/>
        </p:nvSpPr>
        <p:spPr>
          <a:xfrm>
            <a:off x="7399655" y="1395730"/>
            <a:ext cx="1143000" cy="3200400"/>
          </a:xfrm>
          <a:prstGeom prst="rect">
            <a:avLst/>
          </a:prstGeom>
          <a:solidFill>
            <a:srgbClr val="99FF99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r>
              <a:rPr lang="zh-CN" altLang="en-US" sz="3600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平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zh-CN" altLang="en-US" sz="3600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摊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zh-CN" altLang="en-US" sz="3600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代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zh-CN" altLang="en-US" sz="3600" dirty="0">
                <a:solidFill>
                  <a:schemeClr val="tx1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价</a:t>
            </a:r>
          </a:p>
        </p:txBody>
      </p:sp>
      <p:sp>
        <p:nvSpPr>
          <p:cNvPr id="28685" name="AutoShape 13"/>
          <p:cNvSpPr/>
          <p:nvPr/>
        </p:nvSpPr>
        <p:spPr>
          <a:xfrm>
            <a:off x="3515360" y="4427220"/>
            <a:ext cx="3425825" cy="1363980"/>
          </a:xfrm>
          <a:prstGeom prst="wedgeEllipseCallout">
            <a:avLst>
              <a:gd name="adj1" fmla="val -6718"/>
              <a:gd name="adj2" fmla="val -105375"/>
            </a:avLst>
          </a:prstGeom>
          <a:solidFill>
            <a:srgbClr val="01C1A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algn="ctr">
              <a:buFont typeface="Arial" panose="020B0604020202020204" pitchFamily="34" charset="0"/>
              <a:buNone/>
            </a:pPr>
            <a:r>
              <a:rPr lang="zh-CN" altLang="en-US" dirty="0">
                <a:ea typeface="楷体" panose="02010609060101010101" pitchFamily="49" charset="-122"/>
                <a:cs typeface="Times New Roman" panose="02020603050405020304" pitchFamily="18" charset="0"/>
              </a:rPr>
              <a:t>不涉及概率，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zh-CN" altLang="en-US" dirty="0">
                <a:ea typeface="楷体" panose="02010609060101010101" pitchFamily="49" charset="-122"/>
                <a:cs typeface="Times New Roman" panose="02020603050405020304" pitchFamily="18" charset="0"/>
              </a:rPr>
              <a:t>不同于平均情况分析 </a:t>
            </a:r>
          </a:p>
        </p:txBody>
      </p:sp>
      <p:sp>
        <p:nvSpPr>
          <p:cNvPr id="9" name="Rectangle 2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1143000"/>
          </a:xfrm>
        </p:spPr>
        <p:txBody>
          <a:bodyPr wrap="square" lIns="91440" tIns="45720" rIns="91440" bIns="45720" anchor="ctr"/>
          <a:lstStyle/>
          <a:p>
            <a:r>
              <a:rPr lang="zh-CN" altLang="en-US" sz="4000" dirty="0">
                <a:solidFill>
                  <a:srgbClr val="2F12D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基本思想</a:t>
            </a:r>
            <a:endParaRPr lang="zh-CN" altLang="en-US" sz="4000" kern="1200" dirty="0">
              <a:solidFill>
                <a:srgbClr val="2F12DE"/>
              </a:solidFill>
              <a:latin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8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8" grpId="0" bldLvl="0" animBg="1"/>
      <p:bldP spid="28681" grpId="0" bldLvl="0" animBg="1"/>
      <p:bldP spid="28683" grpId="0" bldLvl="0" animBg="1"/>
      <p:bldP spid="28685" grpId="0" animBg="1"/>
      <p:bldP spid="28685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124200" y="6356350"/>
            <a:ext cx="2895600" cy="365125"/>
          </a:xfrm>
          <a:noFill/>
          <a:ln>
            <a:noFill/>
          </a:ln>
        </p:spPr>
        <p:txBody>
          <a:bodyPr lIns="91440" tIns="45720" rIns="91440" bIns="45720" anchor="ctr"/>
          <a:lstStyle>
            <a:lvl1pPr marL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40</a:t>
            </a:fld>
            <a:endParaRPr lang="zh-CN" altLang="en-US" sz="1200" dirty="0">
              <a:solidFill>
                <a:srgbClr val="898989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4039" name="Rectangle 13"/>
          <p:cNvSpPr/>
          <p:nvPr/>
        </p:nvSpPr>
        <p:spPr>
          <a:xfrm>
            <a:off x="1025524" y="1725612"/>
            <a:ext cx="7362899" cy="4008437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lIns="92075" tIns="46038" rIns="92075" bIns="46038" anchor="ctr"/>
          <a:lstStyle/>
          <a:p>
            <a:pPr marL="720000" eaLnBrk="0" hangingPunct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3200" b="1" dirty="0"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7.1 </a:t>
            </a:r>
            <a:r>
              <a:rPr lang="zh-CN" altLang="zh-CN" sz="3200" b="1" dirty="0"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摊还分析原理</a:t>
            </a:r>
          </a:p>
          <a:p>
            <a:pPr marL="720000" algn="l" eaLnBrk="0" hangingPunct="0">
              <a:lnSpc>
                <a:spcPct val="15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3200" b="1" dirty="0"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7.2 聚集方法</a:t>
            </a:r>
          </a:p>
          <a:p>
            <a:pPr marL="720000" eaLnBrk="0" hangingPunct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3200" b="1" dirty="0"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7.3 </a:t>
            </a:r>
            <a:r>
              <a:rPr lang="zh-CN" altLang="zh-CN" sz="3200" b="1" dirty="0"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会计方法</a:t>
            </a:r>
          </a:p>
          <a:p>
            <a:pPr marL="720000" eaLnBrk="0" hangingPunct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3200" b="1" dirty="0"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7.4 </a:t>
            </a:r>
            <a:r>
              <a:rPr lang="zh-CN" altLang="zh-CN" sz="3200" b="1" dirty="0"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势能方法</a:t>
            </a:r>
          </a:p>
          <a:p>
            <a:pPr marL="720000" eaLnBrk="0" hangingPunct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rgbClr val="FF0000"/>
                </a:solidFill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7.5 </a:t>
            </a:r>
            <a:r>
              <a:rPr lang="zh-CN" altLang="zh-CN" sz="3200" b="1" dirty="0">
                <a:solidFill>
                  <a:srgbClr val="FF0000"/>
                </a:solidFill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动态表操作的摊还分析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4E92F7-8E10-4B50-94F4-7F23F8EFF2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51" y="437416"/>
            <a:ext cx="9144000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kumimoji="0" lang="zh-CN" altLang="en-US" sz="4400" b="1" dirty="0">
                <a:solidFill>
                  <a:srgbClr val="1F497D">
                    <a:lumMod val="60000"/>
                    <a:lumOff val="40000"/>
                  </a:srgb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本讲内容</a:t>
            </a:r>
          </a:p>
        </p:txBody>
      </p:sp>
    </p:spTree>
    <p:extLst>
      <p:ext uri="{BB962C8B-B14F-4D97-AF65-F5344CB8AC3E}">
        <p14:creationId xmlns:p14="http://schemas.microsoft.com/office/powerpoint/2010/main" val="42837676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2"/>
          <p:cNvSpPr>
            <a:spLocks noGrp="1"/>
          </p:cNvSpPr>
          <p:nvPr>
            <p:ph type="title"/>
          </p:nvPr>
        </p:nvSpPr>
        <p:spPr>
          <a:xfrm>
            <a:off x="457200" y="148590"/>
            <a:ext cx="8229600" cy="1143000"/>
          </a:xfrm>
        </p:spPr>
        <p:txBody>
          <a:bodyPr wrap="square" lIns="91440" tIns="45720" rIns="91440" bIns="45720" anchor="ctr"/>
          <a:lstStyle/>
          <a:p>
            <a:r>
              <a:rPr lang="zh-CN" altLang="en-US" sz="4000" kern="1200" dirty="0">
                <a:solidFill>
                  <a:srgbClr val="2F12DE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动态表 </a:t>
            </a:r>
            <a:endParaRPr lang="zh-CN" altLang="en-US" sz="4000" kern="1200" dirty="0">
              <a:solidFill>
                <a:srgbClr val="2F12D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155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420370" y="1291590"/>
                <a:ext cx="8229600" cy="5305762"/>
              </a:xfr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lIns="91440" tIns="45720" rIns="91440" bIns="45720" anchor="t"/>
              <a:lstStyle/>
              <a:p>
                <a:pPr algn="just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本节的目的：</a:t>
                </a:r>
              </a:p>
              <a:p>
                <a:pPr lvl="1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研究表的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动态扩张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收缩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的问题</a:t>
                </a:r>
              </a:p>
              <a:p>
                <a:pPr lvl="1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利用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摊还分析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证明</a:t>
                </a:r>
                <a:r>
                  <a:rPr lang="zh-CN" alt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插入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:r>
                  <a:rPr lang="zh-CN" alt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删除操作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的摊还代价为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CN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(1)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即使当它们引起了表的扩张和收缩时具有较大的实际代价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（表的扩张和收缩不是一直发生的）</a:t>
                </a:r>
              </a:p>
              <a:p>
                <a:pPr lvl="1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研究如何保证一动态表中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未用的空间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始终不超过整个空间的一部分</a:t>
                </a:r>
              </a:p>
            </p:txBody>
          </p:sp>
        </mc:Choice>
        <mc:Fallback xmlns="">
          <p:sp>
            <p:nvSpPr>
              <p:cNvPr id="4915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0370" y="1291590"/>
                <a:ext cx="8229600" cy="5305762"/>
              </a:xfrm>
              <a:blipFill>
                <a:blip r:embed="rId3"/>
                <a:stretch>
                  <a:fillRect l="-1551" t="-2632" r="-1329" b="-458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2"/>
          <p:cNvSpPr>
            <a:spLocks noGrp="1"/>
          </p:cNvSpPr>
          <p:nvPr>
            <p:ph type="title"/>
          </p:nvPr>
        </p:nvSpPr>
        <p:spPr>
          <a:xfrm>
            <a:off x="390525" y="88900"/>
            <a:ext cx="8229600" cy="1143000"/>
          </a:xfrm>
        </p:spPr>
        <p:txBody>
          <a:bodyPr wrap="square" lIns="91440" tIns="45720" rIns="91440" bIns="45720" anchor="ctr"/>
          <a:lstStyle/>
          <a:p>
            <a:r>
              <a:rPr lang="zh-CN" altLang="en-US" sz="4000" kern="1200" dirty="0">
                <a:solidFill>
                  <a:srgbClr val="2F12DE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动态表</a:t>
            </a:r>
            <a:r>
              <a:rPr lang="zh-CN" altLang="en-US" sz="4000" dirty="0">
                <a:solidFill>
                  <a:srgbClr val="2F12DE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—</a:t>
            </a:r>
            <a:r>
              <a:rPr lang="zh-CN" altLang="en-US" sz="4000" kern="12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基本术语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79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353888" y="1019175"/>
                <a:ext cx="8610600" cy="5305425"/>
              </a:xfrm>
              <a:solidFill>
                <a:schemeClr val="bg1"/>
              </a:solidFill>
              <a:ln w="22225">
                <a:solidFill>
                  <a:schemeClr val="accent1"/>
                </a:solidFill>
              </a:ln>
            </p:spPr>
            <p:txBody>
              <a:bodyPr wrap="square" lIns="91440" tIns="45720" rIns="91440" bIns="45720" anchor="t"/>
              <a:lstStyle/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动态表支持的操作</a:t>
                </a:r>
              </a:p>
              <a:p>
                <a:pPr lvl="1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chemeClr val="folHlink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TABLE-INSERT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将某一元素插入表中</a:t>
                </a:r>
              </a:p>
              <a:p>
                <a:pPr lvl="1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chemeClr val="folHlink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TABLE-DELETE</a:t>
                </a:r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将一个元素从表中删除</a:t>
                </a:r>
              </a:p>
              <a:p>
                <a:pPr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数据结构:用一个（一组）数组来实现动态表</a:t>
                </a:r>
              </a:p>
              <a:p>
                <a:pPr>
                  <a:spcBef>
                    <a:spcPts val="0"/>
                  </a:spcBef>
                </a:pPr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非空表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的装载因子</a:t>
                </a:r>
                <a14:m>
                  <m:oMath xmlns:m="http://schemas.openxmlformats.org/officeDocument/2006/math">
                    <m:r>
                      <a:rPr lang="zh-CN" altLang="en-US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</m:t>
                    </m:r>
                    <m:r>
                      <a:rPr lang="zh-CN" altLang="en-US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)=</m:t>
                    </m:r>
                    <m:f>
                      <m:fPr>
                        <m:ctrlPr>
                          <a:rPr lang="en-US" altLang="zh-CN" sz="2800" i="1" dirty="0" smtClean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800" i="1" dirty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𝑇</m:t>
                        </m:r>
                        <m:r>
                          <m:rPr>
                            <m:nor/>
                          </m:rPr>
                          <a:rPr lang="zh-CN" altLang="en-US" sz="28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存储的对象数</m:t>
                        </m:r>
                      </m:num>
                      <m:den>
                        <m:r>
                          <m:rPr>
                            <m:nor/>
                          </m:rPr>
                          <a:rPr lang="zh-CN" altLang="en-US" sz="28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表大小</m:t>
                        </m:r>
                      </m:den>
                    </m:f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zh-CN" altLang="en-US" sz="2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100" dirty="0">
                    <a:solidFill>
                      <a:srgbClr val="000066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空表的大小为0，装载因子为1</a:t>
                </a:r>
              </a:p>
              <a:p>
                <a:pPr lv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100" dirty="0">
                    <a:solidFill>
                      <a:srgbClr val="000066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如果动态表的装载因子以一个常数为下界，则表中未使用的空间就始终不会超过整个空间的一个常数部分</a:t>
                </a:r>
                <a:endParaRPr lang="zh-CN" altLang="en-US" sz="2100" dirty="0">
                  <a:solidFill>
                    <a:srgbClr val="000066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17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3888" y="1019175"/>
                <a:ext cx="8610600" cy="5305425"/>
              </a:xfrm>
              <a:blipFill>
                <a:blip r:embed="rId3"/>
                <a:stretch>
                  <a:fillRect l="-1129"/>
                </a:stretch>
              </a:blipFill>
              <a:ln w="2222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183" name="Rectangle 7"/>
          <p:cNvSpPr/>
          <p:nvPr/>
        </p:nvSpPr>
        <p:spPr>
          <a:xfrm>
            <a:off x="685800" y="3733800"/>
            <a:ext cx="8001000" cy="25908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3" name="Rectangle 7"/>
          <p:cNvSpPr/>
          <p:nvPr/>
        </p:nvSpPr>
        <p:spPr>
          <a:xfrm>
            <a:off x="685800" y="3733800"/>
            <a:ext cx="8001000" cy="25908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4" name="Rectangle 8"/>
              <p:cNvSpPr/>
              <p:nvPr/>
            </p:nvSpPr>
            <p:spPr>
              <a:xfrm>
                <a:off x="604649" y="1052736"/>
                <a:ext cx="8071485" cy="446449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none" anchor="ctr"/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None/>
                </a:pPr>
                <a:r>
                  <a:rPr lang="zh-CN" altLang="en-US" sz="3200" b="1" dirty="0">
                    <a:solidFill>
                      <a:schemeClr val="tx1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𝑻</m:t>
                    </m:r>
                  </m:oMath>
                </a14:m>
                <a:r>
                  <a:rPr lang="zh-CN" altLang="en-US" sz="3200" b="1" dirty="0">
                    <a:solidFill>
                      <a:schemeClr val="tx1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表示一个表:</a:t>
                </a: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800" b="1" dirty="0">
                    <a:solidFill>
                      <a:schemeClr val="tx1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table[</a:t>
                </a:r>
                <a14:m>
                  <m:oMath xmlns:m="http://schemas.openxmlformats.org/officeDocument/2006/math">
                    <m:r>
                      <a:rPr lang="en-US" altLang="zh-CN" sz="2800" b="1" i="1" dirty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𝑻</m:t>
                    </m:r>
                  </m:oMath>
                </a14:m>
                <a:r>
                  <a:rPr lang="en-US" altLang="zh-CN" sz="2800" b="1" dirty="0">
                    <a:solidFill>
                      <a:schemeClr val="tx1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]</a:t>
                </a:r>
                <a:r>
                  <a:rPr lang="zh-CN" altLang="en-US" sz="2800" b="1" dirty="0">
                    <a:solidFill>
                      <a:schemeClr val="tx1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是一个</a:t>
                </a:r>
                <a:r>
                  <a:rPr lang="zh-CN" altLang="en-US" sz="2800" b="1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指向非空表的</a:t>
                </a:r>
                <a:r>
                  <a:rPr lang="zh-CN" altLang="en-US" sz="2800" b="1" dirty="0">
                    <a:solidFill>
                      <a:schemeClr val="tx1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存储块的指针</a:t>
                </a: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800" b="1" dirty="0">
                    <a:solidFill>
                      <a:schemeClr val="tx1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num[</a:t>
                </a:r>
                <a14:m>
                  <m:oMath xmlns:m="http://schemas.openxmlformats.org/officeDocument/2006/math">
                    <m:r>
                      <a:rPr lang="en-US" altLang="zh-CN" sz="2800" b="1" i="1" dirty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𝑻</m:t>
                    </m:r>
                  </m:oMath>
                </a14:m>
                <a:r>
                  <a:rPr lang="en-US" altLang="zh-CN" sz="2800" b="1" dirty="0">
                    <a:solidFill>
                      <a:schemeClr val="tx1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]</a:t>
                </a:r>
                <a:r>
                  <a:rPr lang="zh-CN" altLang="en-US" sz="2800" b="1" dirty="0">
                    <a:solidFill>
                      <a:schemeClr val="tx1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包含了表中的项数</a:t>
                </a: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800" b="1" dirty="0">
                    <a:solidFill>
                      <a:schemeClr val="tx1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size[</a:t>
                </a:r>
                <a14:m>
                  <m:oMath xmlns:m="http://schemas.openxmlformats.org/officeDocument/2006/math">
                    <m:r>
                      <a:rPr lang="en-US" altLang="zh-CN" sz="2800" b="1" i="1" dirty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𝑻</m:t>
                    </m:r>
                  </m:oMath>
                </a14:m>
                <a:r>
                  <a:rPr lang="en-US" altLang="zh-CN" sz="2800" b="1" dirty="0">
                    <a:solidFill>
                      <a:schemeClr val="tx1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]</a:t>
                </a:r>
                <a:r>
                  <a:rPr lang="zh-CN" altLang="en-US" sz="2800" b="1" dirty="0">
                    <a:solidFill>
                      <a:schemeClr val="tx1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800" b="1" i="1" dirty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𝑻</m:t>
                    </m:r>
                  </m:oMath>
                </a14:m>
                <a:r>
                  <a:rPr lang="zh-CN" altLang="en-US" sz="2800" b="1" dirty="0">
                    <a:solidFill>
                      <a:schemeClr val="tx1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的大小</a:t>
                </a:r>
                <a:endParaRPr lang="en-US" altLang="zh-CN" sz="2800" b="1" dirty="0">
                  <a:solidFill>
                    <a:schemeClr val="tx1"/>
                  </a:solidFill>
                  <a:effectLst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b="1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装载因子</a:t>
                </a:r>
                <a14:m>
                  <m:oMath xmlns:m="http://schemas.openxmlformats.org/officeDocument/2006/math">
                    <m:r>
                      <a:rPr lang="zh-CN" altLang="en-US" sz="2800" b="1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</m:t>
                    </m:r>
                    <m:r>
                      <a:rPr lang="zh-CN" altLang="en-US" sz="2800" b="1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𝑻</m:t>
                    </m:r>
                    <m:r>
                      <a:rPr lang="en-US" altLang="zh-CN" sz="2800" b="1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)=</m:t>
                    </m:r>
                    <m:f>
                      <m:fPr>
                        <m:ctrlPr>
                          <a:rPr lang="en-US" altLang="zh-CN" sz="2800" b="1" i="1" dirty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800" b="1" i="1" dirty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𝑻</m:t>
                        </m:r>
                        <m:r>
                          <m:rPr>
                            <m:nor/>
                          </m:rPr>
                          <a:rPr lang="zh-CN" altLang="en-US" sz="2800" b="1" dirty="0"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存储的对象数</m:t>
                        </m:r>
                      </m:num>
                      <m:den>
                        <m:r>
                          <m:rPr>
                            <m:nor/>
                          </m:rPr>
                          <a:rPr lang="zh-CN" altLang="en-US" sz="2800" b="1" dirty="0"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表大小</m:t>
                        </m:r>
                      </m:den>
                    </m:f>
                    <m:r>
                      <a:rPr lang="en-US" altLang="zh-CN" sz="2800" b="1" i="1" dirty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1" i="1" dirty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800" b="1" dirty="0"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num</m:t>
                        </m:r>
                        <m:r>
                          <m:rPr>
                            <m:nor/>
                          </m:rPr>
                          <a:rPr lang="en-US" altLang="zh-CN" sz="2800" b="1" dirty="0"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en-US" altLang="zh-CN" sz="2800" b="1" i="1" dirty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  <a:cs typeface="华文细黑" panose="02010600040101010101" charset="-122"/>
                          </a:rPr>
                          <m:t>𝑻</m:t>
                        </m:r>
                        <m:r>
                          <m:rPr>
                            <m:nor/>
                          </m:rPr>
                          <a:rPr lang="en-US" altLang="zh-CN" sz="2800" b="1" dirty="0"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]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2800" b="1" dirty="0"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size</m:t>
                        </m:r>
                        <m:r>
                          <m:rPr>
                            <m:nor/>
                          </m:rPr>
                          <a:rPr lang="en-US" altLang="zh-CN" sz="2800" b="1" dirty="0"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en-US" altLang="zh-CN" sz="2800" b="1" i="1" dirty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  <a:cs typeface="华文细黑" panose="02010600040101010101" charset="-122"/>
                          </a:rPr>
                          <m:t>𝑻</m:t>
                        </m:r>
                        <m:r>
                          <m:rPr>
                            <m:nor/>
                          </m:rPr>
                          <a:rPr lang="en-US" altLang="zh-CN" sz="2800" b="1" dirty="0"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]</m:t>
                        </m:r>
                      </m:den>
                    </m:f>
                  </m:oMath>
                </a14:m>
                <a:endParaRPr lang="zh-CN" altLang="en-US" sz="2800" b="1" dirty="0">
                  <a:solidFill>
                    <a:schemeClr val="tx1"/>
                  </a:solidFill>
                  <a:effectLst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b="1" dirty="0">
                    <a:solidFill>
                      <a:schemeClr val="tx1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开始时，</a:t>
                </a:r>
                <a:r>
                  <a:rPr lang="en-US" altLang="zh-CN" sz="2800" b="1" dirty="0">
                    <a:solidFill>
                      <a:schemeClr val="tx1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num[</a:t>
                </a:r>
                <a14:m>
                  <m:oMath xmlns:m="http://schemas.openxmlformats.org/officeDocument/2006/math">
                    <m:r>
                      <a:rPr lang="en-US" altLang="zh-CN" sz="2800" b="1" i="1" dirty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𝑻</m:t>
                    </m:r>
                  </m:oMath>
                </a14:m>
                <a:r>
                  <a:rPr lang="en-US" altLang="zh-CN" sz="2800" b="1" dirty="0">
                    <a:solidFill>
                      <a:schemeClr val="tx1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] = size[</a:t>
                </a:r>
                <a14:m>
                  <m:oMath xmlns:m="http://schemas.openxmlformats.org/officeDocument/2006/math">
                    <m:r>
                      <a:rPr lang="en-US" altLang="zh-CN" sz="2800" b="1" i="1" dirty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𝑻</m:t>
                    </m:r>
                  </m:oMath>
                </a14:m>
                <a:r>
                  <a:rPr lang="en-US" altLang="zh-CN" sz="2800" b="1" dirty="0">
                    <a:solidFill>
                      <a:schemeClr val="tx1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</a:rPr>
                  <a:t>] = 0</a:t>
                </a:r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800" b="1" dirty="0">
                    <a:ea typeface="楷体" panose="02010609060101010101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800" b="1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</m:t>
                    </m:r>
                    <m:r>
                      <a:rPr lang="zh-CN" altLang="en-US" sz="2800" b="1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𝑻</m:t>
                    </m:r>
                    <m:r>
                      <a:rPr lang="en-US" altLang="zh-CN" sz="2800" b="1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sz="2800" b="1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endParaRPr lang="zh-CN" altLang="en-US" sz="2800" dirty="0">
                  <a:solidFill>
                    <a:schemeClr val="bg1"/>
                  </a:solidFill>
                  <a:effectLst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None/>
                </a:pPr>
                <a:endParaRPr lang="zh-CN" altLang="en-US" dirty="0">
                  <a:solidFill>
                    <a:schemeClr val="bg1"/>
                  </a:solidFill>
                  <a:effectLst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184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49" y="1052736"/>
                <a:ext cx="8071485" cy="4464496"/>
              </a:xfrm>
              <a:prstGeom prst="rect">
                <a:avLst/>
              </a:prstGeom>
              <a:blipFill>
                <a:blip r:embed="rId3"/>
                <a:stretch>
                  <a:fillRect l="-1732" t="-4076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2"/>
          <p:cNvSpPr>
            <a:spLocks noGrp="1"/>
          </p:cNvSpPr>
          <p:nvPr>
            <p:ph type="title"/>
          </p:nvPr>
        </p:nvSpPr>
        <p:spPr>
          <a:xfrm>
            <a:off x="390525" y="88900"/>
            <a:ext cx="8229600" cy="1143000"/>
          </a:xfrm>
        </p:spPr>
        <p:txBody>
          <a:bodyPr wrap="square" lIns="91440" tIns="45720" rIns="91440" bIns="45720" anchor="ctr"/>
          <a:lstStyle/>
          <a:p>
            <a:r>
              <a:rPr lang="zh-CN" altLang="en-US" sz="4000" dirty="0">
                <a:solidFill>
                  <a:srgbClr val="2F12DE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动态表</a:t>
            </a:r>
            <a:r>
              <a:rPr lang="zh-CN" altLang="en-US" sz="4000" dirty="0">
                <a:solidFill>
                  <a:srgbClr val="2F12DE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—</a:t>
            </a:r>
            <a:r>
              <a:rPr lang="zh-CN" altLang="en-US" sz="4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基本术语</a:t>
            </a:r>
            <a:endParaRPr lang="zh-CN" altLang="en-US" sz="4000" kern="1200" dirty="0">
              <a:solidFill>
                <a:srgbClr val="FF0000"/>
              </a:solidFill>
              <a:latin typeface="+mj-ea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0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3" grpId="0" animBg="1"/>
      <p:bldP spid="50184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/>
          <a:lstStyle/>
          <a:p>
            <a:r>
              <a:rPr lang="zh-CN" altLang="en-US" sz="4000" kern="1200" dirty="0">
                <a:solidFill>
                  <a:srgbClr val="2F12DE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动态表</a:t>
            </a:r>
            <a:r>
              <a:rPr lang="zh-CN" altLang="en-US" sz="4000" dirty="0">
                <a:solidFill>
                  <a:srgbClr val="2F12DE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—</a:t>
            </a:r>
            <a:r>
              <a:rPr lang="zh-CN" altLang="en-US" sz="4000" kern="12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表的扩张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03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208915" y="1330960"/>
                <a:ext cx="8811260" cy="4186272"/>
              </a:xfr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lIns="91440" tIns="45720" rIns="91440" bIns="45720" anchor="t"/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向表中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插入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一个数组元素时，分配一个包含比原表更多的槽的新表，再将原表中的各项复制到新表中去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一种常用的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启发式技术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是分配一个比原表大一倍的新表，如果只对表执行插入操作，则表的装载因子总是至少为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sz="2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，这样浪费掉的空间就始终不会超过表总空间的一半</a:t>
                </a:r>
              </a:p>
            </p:txBody>
          </p:sp>
        </mc:Choice>
        <mc:Fallback xmlns="">
          <p:sp>
            <p:nvSpPr>
              <p:cNvPr id="5120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8915" y="1330960"/>
                <a:ext cx="8811260" cy="4186272"/>
              </a:xfrm>
              <a:blipFill>
                <a:blip r:embed="rId3"/>
                <a:stretch>
                  <a:fillRect l="-1103" r="-1241" b="-3618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0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0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 build="p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1143000"/>
          </a:xfrm>
        </p:spPr>
        <p:txBody>
          <a:bodyPr wrap="square" lIns="91440" tIns="45720" rIns="91440" bIns="45720" anchor="ctr"/>
          <a:lstStyle/>
          <a:p>
            <a:r>
              <a:rPr lang="zh-CN" altLang="en-US" sz="4000" dirty="0">
                <a:solidFill>
                  <a:srgbClr val="2F12DE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动态表</a:t>
            </a:r>
            <a:r>
              <a:rPr lang="zh-CN" altLang="en-US" sz="4000" dirty="0">
                <a:solidFill>
                  <a:srgbClr val="2F12DE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—</a:t>
            </a:r>
            <a:r>
              <a:rPr lang="zh-CN" altLang="en-US" sz="4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表的扩张</a:t>
            </a:r>
            <a:endParaRPr lang="zh-CN" altLang="en-US" sz="4000" kern="1200" dirty="0">
              <a:solidFill>
                <a:srgbClr val="FF0000"/>
              </a:solidFill>
              <a:latin typeface="+mj-ea"/>
              <a:cs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Box 3"/>
              <p:cNvSpPr txBox="1">
                <a:spLocks noChangeArrowheads="1"/>
              </p:cNvSpPr>
              <p:nvPr/>
            </p:nvSpPr>
            <p:spPr bwMode="auto">
              <a:xfrm>
                <a:off x="466379" y="1268760"/>
                <a:ext cx="8296621" cy="54515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lIns="144000" tIns="144000" bIns="144000">
                <a:spAutoFit/>
              </a:bodyPr>
              <a:lstStyle/>
              <a:p>
                <a:pPr>
                  <a:defRPr/>
                </a:pPr>
                <a:r>
                  <a:rPr lang="zh-CN" altLang="en-US" sz="2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算法：</a:t>
                </a:r>
                <a:r>
                  <a:rPr lang="en-US" altLang="zh-CN" sz="2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TABLE-INSERT(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𝑇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, 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𝑥</m:t>
                    </m:r>
                  </m:oMath>
                </a14:m>
                <a:r>
                  <a:rPr lang="en-US" altLang="zh-CN" sz="2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)</a:t>
                </a:r>
                <a:endParaRPr lang="en-US" sz="26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sz="2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1. 	</a:t>
                </a:r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If 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𝑠𝑖𝑧𝑒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[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𝑇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]==0</m:t>
                    </m:r>
                  </m:oMath>
                </a14:m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 Then </a:t>
                </a:r>
                <a:r>
                  <a:rPr lang="en-US" altLang="zh-CN" sz="2800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/*</a:t>
                </a:r>
                <a:r>
                  <a:rPr lang="zh-CN" altLang="en-US" sz="2800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空表*</a:t>
                </a:r>
                <a:r>
                  <a:rPr lang="en-US" altLang="zh-CN" sz="2800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/</a:t>
                </a:r>
                <a:endParaRPr lang="en-US" sz="2600" dirty="0">
                  <a:solidFill>
                    <a:srgbClr val="FF0000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sz="2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2. 		</a:t>
                </a:r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allocate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𝑡𝑎𝑏𝑙𝑒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𝑇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 </m:t>
                    </m:r>
                  </m:oMath>
                </a14:m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with 1 slot</a:t>
                </a:r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（槽）；</a:t>
                </a:r>
                <a:endParaRPr lang="en-US" sz="26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sz="2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3. </a:t>
                </a:r>
                <a14:m>
                  <m:oMath xmlns:m="http://schemas.openxmlformats.org/officeDocument/2006/math">
                    <m:r>
                      <a:rPr lang="en-US" altLang="zh-CN" sz="2800" b="0" i="0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                  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𝑠𝑖𝑧𝑒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  <m:r>
                      <m:rPr>
                        <m:nor/>
                      </m:rPr>
                      <a:rPr lang="en-US" altLang="zh-CN" sz="2800" dirty="0" smtClean="0">
                        <a:solidFill>
                          <a:srgbClr val="2F12DE"/>
                        </a:solidFill>
                        <a:latin typeface="华文细黑" panose="02010600040101010101" charset="-122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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lang="en-US" altLang="zh-CN" sz="28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sz="2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4. 	</a:t>
                </a:r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If 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𝑛𝑢𝑚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]==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𝑠𝑖𝑧𝑒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Then </a:t>
                </a:r>
                <a:r>
                  <a:rPr lang="en-US" altLang="zh-CN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/*</a:t>
                </a:r>
                <a:r>
                  <a:rPr lang="zh-CN" altLang="en-US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满表*</a:t>
                </a:r>
                <a:r>
                  <a:rPr lang="en-US" altLang="zh-CN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/</a:t>
                </a:r>
                <a:endParaRPr lang="zh-CN" altLang="en-US" sz="26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sz="2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5. 		</a:t>
                </a:r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allocate new table with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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𝑠𝑖𝑧𝑒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 </m:t>
                    </m:r>
                  </m:oMath>
                </a14:m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slots</a:t>
                </a:r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r>
                  <a:rPr lang="en-US" altLang="zh-CN" sz="2600" dirty="0">
                    <a:solidFill>
                      <a:schemeClr val="accent6">
                        <a:lumMod val="75000"/>
                      </a:schemeClr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endParaRPr lang="en-US" altLang="zh-CN" sz="26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2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6. 		</a:t>
                </a:r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insert all items in </a:t>
                </a:r>
                <a:r>
                  <a:rPr lang="en-US" altLang="zh-CN" sz="2800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table[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altLang="zh-CN" sz="2800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] </a:t>
                </a:r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into new-table</a:t>
                </a:r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lang="en-US" altLang="zh-CN" sz="28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2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7. </a:t>
                </a:r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                 free </a:t>
                </a:r>
                <a:r>
                  <a:rPr lang="en-US" altLang="zh-CN" sz="2800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table[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altLang="zh-CN" sz="2800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]</a:t>
                </a:r>
                <a:r>
                  <a:rPr lang="zh-CN" altLang="en-US" sz="2800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lang="en-US" altLang="zh-CN" sz="28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2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8.</a:t>
                </a:r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               </a:t>
                </a:r>
                <a14:m>
                  <m:oMath xmlns:m="http://schemas.openxmlformats.org/officeDocument/2006/math">
                    <m:r>
                      <a:rPr lang="en-US" altLang="zh-CN" sz="2800" b="0" i="0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  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𝑡𝑎𝑏𝑙𝑒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</m:t>
                    </m:r>
                  </m:oMath>
                </a14:m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new-table</a:t>
                </a:r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lang="en-US" altLang="zh-CN" sz="28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2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9.</a:t>
                </a:r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               </a:t>
                </a:r>
                <a14:m>
                  <m:oMath xmlns:m="http://schemas.openxmlformats.org/officeDocument/2006/math">
                    <m:r>
                      <a:rPr lang="en-US" altLang="zh-CN" sz="2800" b="0" i="0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  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𝑠𝑖𝑧𝑒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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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𝑠𝑖𝑧𝑒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lang="en-US" altLang="zh-CN" sz="28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2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10.</a:t>
                </a:r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     Insert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into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𝑡𝑎𝑏𝑙𝑒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lang="en-US" altLang="zh-CN" sz="28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2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11.</a:t>
                </a:r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𝑛𝑢𝑚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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𝑛𝑢𝑚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]+1</m:t>
                    </m:r>
                  </m:oMath>
                </a14:m>
                <a:r>
                  <a:rPr lang="en-US" altLang="zh-CN" sz="2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.</a:t>
                </a:r>
                <a:r>
                  <a:rPr lang="en-US" altLang="zh-CN" sz="2600" dirty="0">
                    <a:solidFill>
                      <a:schemeClr val="accent6">
                        <a:lumMod val="75000"/>
                      </a:schemeClr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6379" y="1268760"/>
                <a:ext cx="8296621" cy="5451521"/>
              </a:xfrm>
              <a:prstGeom prst="rect">
                <a:avLst/>
              </a:prstGeom>
              <a:blipFill>
                <a:blip r:embed="rId3"/>
                <a:stretch>
                  <a:fillRect r="-419"/>
                </a:stretch>
              </a:blipFill>
              <a:ln w="9525">
                <a:noFill/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3">
                <a:extLst>
                  <a:ext uri="{FF2B5EF4-FFF2-40B4-BE49-F238E27FC236}">
                    <a16:creationId xmlns:a16="http://schemas.microsoft.com/office/drawing/2014/main" id="{A68D156C-C8E3-478F-B140-F1FF8D81D7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6379" y="1268760"/>
                <a:ext cx="8296621" cy="54515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lIns="144000" tIns="144000" bIns="144000">
                <a:spAutoFit/>
              </a:bodyPr>
              <a:lstStyle/>
              <a:p>
                <a:pPr>
                  <a:defRPr/>
                </a:pPr>
                <a:r>
                  <a:rPr lang="zh-CN" altLang="en-US" sz="2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算法：</a:t>
                </a:r>
                <a:r>
                  <a:rPr lang="en-US" altLang="zh-CN" sz="2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TABLE-INSERT(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𝑇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, 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𝑥</m:t>
                    </m:r>
                  </m:oMath>
                </a14:m>
                <a:r>
                  <a:rPr lang="en-US" altLang="zh-CN" sz="2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)</a:t>
                </a:r>
                <a:endParaRPr lang="en-US" sz="26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sz="2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1. 	</a:t>
                </a:r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If 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𝑠𝑖𝑧𝑒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[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𝑇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]==0</m:t>
                    </m:r>
                  </m:oMath>
                </a14:m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 Then </a:t>
                </a:r>
                <a:endParaRPr lang="en-US" sz="26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sz="2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2. 		</a:t>
                </a:r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allocate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𝑡𝑎𝑏𝑙𝑒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𝑇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 </m:t>
                    </m:r>
                  </m:oMath>
                </a14:m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with 1 slot</a:t>
                </a:r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lang="en-US" sz="26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sz="2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3. </a:t>
                </a:r>
                <a14:m>
                  <m:oMath xmlns:m="http://schemas.openxmlformats.org/officeDocument/2006/math">
                    <m:r>
                      <a:rPr lang="en-US" altLang="zh-CN" sz="2800" b="0" i="0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                  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𝑠𝑖𝑧𝑒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  <m:r>
                      <m:rPr>
                        <m:nor/>
                      </m:rPr>
                      <a:rPr lang="en-US" altLang="zh-CN" sz="2800" dirty="0" smtClean="0">
                        <a:solidFill>
                          <a:srgbClr val="2F12DE"/>
                        </a:solidFill>
                        <a:latin typeface="华文细黑" panose="02010600040101010101" charset="-122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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lang="en-US" altLang="zh-CN" sz="28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sz="2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4. 	</a:t>
                </a:r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If 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𝑛𝑢𝑚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]==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𝑠𝑖𝑧𝑒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Then</a:t>
                </a:r>
                <a:endParaRPr lang="zh-CN" altLang="en-US" sz="26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sz="2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5. 		</a:t>
                </a:r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allocate new table with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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𝑠𝑖𝑧𝑒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 </m:t>
                    </m:r>
                  </m:oMath>
                </a14:m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slots</a:t>
                </a:r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r>
                  <a:rPr lang="en-US" altLang="zh-CN" sz="2600" dirty="0">
                    <a:solidFill>
                      <a:schemeClr val="accent6">
                        <a:lumMod val="75000"/>
                      </a:schemeClr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endParaRPr lang="en-US" altLang="zh-CN" sz="26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2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6. 		</a:t>
                </a:r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insert all items in </a:t>
                </a:r>
                <a:r>
                  <a:rPr lang="en-US" altLang="zh-CN" sz="2800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table[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altLang="zh-CN" sz="2800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] </a:t>
                </a:r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into new-table</a:t>
                </a:r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lang="en-US" altLang="zh-CN" sz="28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2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7. </a:t>
                </a:r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                 free </a:t>
                </a:r>
                <a:r>
                  <a:rPr lang="en-US" altLang="zh-CN" sz="2800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table[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altLang="zh-CN" sz="2800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]</a:t>
                </a:r>
                <a:r>
                  <a:rPr lang="zh-CN" altLang="en-US" sz="2800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lang="en-US" altLang="zh-CN" sz="28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2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8.</a:t>
                </a:r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               </a:t>
                </a:r>
                <a14:m>
                  <m:oMath xmlns:m="http://schemas.openxmlformats.org/officeDocument/2006/math">
                    <m:r>
                      <a:rPr lang="en-US" altLang="zh-CN" sz="2800" b="0" i="0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  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𝑡𝑎𝑏𝑙𝑒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</m:t>
                    </m:r>
                  </m:oMath>
                </a14:m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new-table</a:t>
                </a:r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lang="en-US" altLang="zh-CN" sz="28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2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9.</a:t>
                </a:r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               </a:t>
                </a:r>
                <a14:m>
                  <m:oMath xmlns:m="http://schemas.openxmlformats.org/officeDocument/2006/math">
                    <m:r>
                      <a:rPr lang="en-US" altLang="zh-CN" sz="2800" b="0" i="0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  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𝑠𝑖𝑧𝑒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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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𝑠𝑖𝑧𝑒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lang="en-US" altLang="zh-CN" sz="28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2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10.</a:t>
                </a:r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     Insert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into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𝑡𝑎𝑏𝑙𝑒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lang="en-US" altLang="zh-CN" sz="28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2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11.</a:t>
                </a:r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𝑛𝑢𝑚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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𝑛𝑢𝑚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]+1</m:t>
                    </m:r>
                  </m:oMath>
                </a14:m>
                <a:r>
                  <a:rPr lang="en-US" altLang="zh-CN" sz="2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.</a:t>
                </a:r>
                <a:r>
                  <a:rPr lang="en-US" altLang="zh-CN" sz="2600" dirty="0">
                    <a:solidFill>
                      <a:schemeClr val="accent6">
                        <a:lumMod val="75000"/>
                      </a:schemeClr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5" name="Text Box 3">
                <a:extLst>
                  <a:ext uri="{FF2B5EF4-FFF2-40B4-BE49-F238E27FC236}">
                    <a16:creationId xmlns:a16="http://schemas.microsoft.com/office/drawing/2014/main" id="{A68D156C-C8E3-478F-B140-F1FF8D81D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6379" y="1268760"/>
                <a:ext cx="8296621" cy="5451521"/>
              </a:xfrm>
              <a:prstGeom prst="rect">
                <a:avLst/>
              </a:prstGeom>
              <a:blipFill>
                <a:blip r:embed="rId3"/>
                <a:stretch>
                  <a:fillRect r="-419"/>
                </a:stretch>
              </a:blipFill>
              <a:ln w="9525">
                <a:noFill/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474" name="Rectangle 5"/>
              <p:cNvSpPr>
                <a:spLocks noGrp="1"/>
              </p:cNvSpPr>
              <p:nvPr>
                <p:ph idx="1"/>
              </p:nvPr>
            </p:nvSpPr>
            <p:spPr>
              <a:xfrm>
                <a:off x="67310" y="889000"/>
                <a:ext cx="8903970" cy="895985"/>
              </a:xfrm>
            </p:spPr>
            <p:txBody>
              <a:bodyPr wrap="square" lIns="91440" tIns="45720" rIns="91440" bIns="45720" anchor="t"/>
              <a:lstStyle/>
              <a:p>
                <a:pPr indent="0" latinLnBrk="0">
                  <a:spcBef>
                    <a:spcPts val="0"/>
                  </a:spcBef>
                  <a:buFont typeface="Wingdings" panose="05000000000000000000" pitchFamily="2" charset="2"/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初始为空的表上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次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TABLE-INSERT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操作的代价分析-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粗略分析</a:t>
                </a:r>
              </a:p>
            </p:txBody>
          </p:sp>
        </mc:Choice>
        <mc:Fallback xmlns="">
          <p:sp>
            <p:nvSpPr>
              <p:cNvPr id="105474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310" y="889000"/>
                <a:ext cx="8903970" cy="895985"/>
              </a:xfrm>
              <a:blipFill>
                <a:blip r:embed="rId4"/>
                <a:stretch>
                  <a:fillRect t="-74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255" name="Rectangle 7"/>
              <p:cNvSpPr/>
              <p:nvPr/>
            </p:nvSpPr>
            <p:spPr>
              <a:xfrm>
                <a:off x="6643370" y="1294765"/>
                <a:ext cx="2327910" cy="381000"/>
              </a:xfrm>
              <a:prstGeom prst="rect">
                <a:avLst/>
              </a:prstGeom>
              <a:solidFill>
                <a:srgbClr val="00FFCC"/>
              </a:solidFill>
              <a:ln w="9525">
                <a:noFill/>
              </a:ln>
            </p:spPr>
            <p:txBody>
              <a:bodyPr wrap="none" anchor="ctr"/>
              <a:lstStyle/>
              <a:p>
                <a:pPr>
                  <a:buFont typeface="Wingdings" panose="05000000000000000000" pitchFamily="2" charset="2"/>
                  <a:buNone/>
                </a:pPr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次操作的代价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altLang="zh-CN" i="1" baseline="-30000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:</a:t>
                </a:r>
              </a:p>
            </p:txBody>
          </p:sp>
        </mc:Choice>
        <mc:Fallback xmlns="">
          <p:sp>
            <p:nvSpPr>
              <p:cNvPr id="53255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3370" y="1294765"/>
                <a:ext cx="2327910" cy="381000"/>
              </a:xfrm>
              <a:prstGeom prst="rect">
                <a:avLst/>
              </a:prstGeom>
              <a:blipFill>
                <a:blip r:embed="rId5"/>
                <a:stretch>
                  <a:fillRect l="-2880" t="-12698" r="-4188" b="-31746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257" name="Rectangle 9"/>
              <p:cNvSpPr/>
              <p:nvPr/>
            </p:nvSpPr>
            <p:spPr>
              <a:xfrm>
                <a:off x="7726680" y="1675765"/>
                <a:ext cx="1245235" cy="381000"/>
              </a:xfrm>
              <a:prstGeom prst="rect">
                <a:avLst/>
              </a:prstGeom>
              <a:solidFill>
                <a:srgbClr val="00FFCC"/>
              </a:solidFill>
              <a:ln w="9525">
                <a:noFill/>
              </a:ln>
            </p:spPr>
            <p:txBody>
              <a:bodyPr wrap="none" anchor="ctr"/>
              <a:lstStyle/>
              <a:p>
                <a:pPr algn="ctr">
                  <a:buFont typeface="Wingdings" panose="05000000000000000000" pitchFamily="2" charset="2"/>
                  <a:buNone/>
                </a:pPr>
                <a:r>
                  <a:rPr lang="en-US" altLang="zh-CN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 baseline="-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3257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6680" y="1675765"/>
                <a:ext cx="1245235" cy="381000"/>
              </a:xfrm>
              <a:prstGeom prst="rect">
                <a:avLst/>
              </a:prstGeom>
              <a:blipFill rotWithShape="1">
                <a:blip r:embed="rId7"/>
                <a:stretch>
                  <a:fillRect l="-11525" t="-7833" r="-24426" b="-8167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258" name="Rectangle 10"/>
          <p:cNvSpPr/>
          <p:nvPr/>
        </p:nvSpPr>
        <p:spPr>
          <a:xfrm>
            <a:off x="6643370" y="2037715"/>
            <a:ext cx="1718310" cy="381000"/>
          </a:xfrm>
          <a:prstGeom prst="rect">
            <a:avLst/>
          </a:prstGeom>
          <a:solidFill>
            <a:srgbClr val="00FFCC"/>
          </a:solidFill>
          <a:ln w="9525">
            <a:noFill/>
          </a:ln>
        </p:spPr>
        <p:txBody>
          <a:bodyPr wrap="none" anchor="ctr"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z="2000" dirty="0">
                <a:ea typeface="楷体" panose="02010609060101010101" pitchFamily="49" charset="-122"/>
                <a:cs typeface="Times New Roman" panose="02020603050405020304" pitchFamily="18" charset="0"/>
              </a:rPr>
              <a:t>如果表有空间</a:t>
            </a:r>
            <a:endParaRPr lang="en-US" altLang="zh-CN" sz="2000" dirty="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259" name="Rectangle 11"/>
              <p:cNvSpPr/>
              <p:nvPr/>
            </p:nvSpPr>
            <p:spPr>
              <a:xfrm>
                <a:off x="8361680" y="2037715"/>
                <a:ext cx="610235" cy="381000"/>
              </a:xfrm>
              <a:prstGeom prst="rect">
                <a:avLst/>
              </a:prstGeom>
              <a:solidFill>
                <a:srgbClr val="00FFCC"/>
              </a:solidFill>
              <a:ln w="9525">
                <a:noFill/>
              </a:ln>
            </p:spPr>
            <p:txBody>
              <a:bodyPr wrap="none" anchor="ctr"/>
              <a:lstStyle/>
              <a:p>
                <a:pPr algn="ctr">
                  <a:buFont typeface="Wingdings" panose="05000000000000000000" pitchFamily="2" charset="2"/>
                  <a:buNone/>
                </a:pPr>
                <a:r>
                  <a:rPr lang="en-US" altLang="zh-CN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 baseline="-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3259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1680" y="2037715"/>
                <a:ext cx="610235" cy="381000"/>
              </a:xfrm>
              <a:prstGeom prst="rect">
                <a:avLst/>
              </a:prstGeom>
              <a:blipFill rotWithShape="1">
                <a:blip r:embed="rId8"/>
                <a:stretch>
                  <a:fillRect l="-24870" t="-7833" r="-38710" b="-8167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260" name="Rectangle 12"/>
          <p:cNvSpPr/>
          <p:nvPr/>
        </p:nvSpPr>
        <p:spPr>
          <a:xfrm>
            <a:off x="6643370" y="2418715"/>
            <a:ext cx="1632585" cy="381000"/>
          </a:xfrm>
          <a:prstGeom prst="rect">
            <a:avLst/>
          </a:prstGeom>
          <a:solidFill>
            <a:srgbClr val="00FFCC"/>
          </a:solidFill>
          <a:ln w="9525">
            <a:noFill/>
          </a:ln>
        </p:spPr>
        <p:txBody>
          <a:bodyPr wrap="none" anchor="ctr"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z="2000" dirty="0">
                <a:ea typeface="楷体" panose="02010609060101010101" pitchFamily="49" charset="-122"/>
                <a:cs typeface="Times New Roman" panose="02020603050405020304" pitchFamily="18" charset="0"/>
              </a:rPr>
              <a:t>如果表是满的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261" name="Rectangle 13"/>
              <p:cNvSpPr/>
              <p:nvPr/>
            </p:nvSpPr>
            <p:spPr>
              <a:xfrm>
                <a:off x="8275955" y="2418715"/>
                <a:ext cx="695960" cy="381000"/>
              </a:xfrm>
              <a:prstGeom prst="rect">
                <a:avLst/>
              </a:prstGeom>
              <a:solidFill>
                <a:srgbClr val="00FFCC"/>
              </a:solidFill>
              <a:ln w="9525">
                <a:noFill/>
              </a:ln>
            </p:spPr>
            <p:txBody>
              <a:bodyPr wrap="none" anchor="ctr"/>
              <a:lstStyle/>
              <a:p>
                <a:pPr algn="ctr">
                  <a:buFont typeface="Wingdings" panose="05000000000000000000" pitchFamily="2" charset="2"/>
                  <a:buNone/>
                </a:pPr>
                <a:r>
                  <a:rPr lang="en-US" altLang="zh-CN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 baseline="-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3261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955" y="2418715"/>
                <a:ext cx="695960" cy="381000"/>
              </a:xfrm>
              <a:prstGeom prst="rect">
                <a:avLst/>
              </a:prstGeom>
              <a:blipFill rotWithShape="1">
                <a:blip r:embed="rId9"/>
                <a:stretch>
                  <a:fillRect l="-16606" t="-7833" r="-39599" b="-8167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262" name="Rectangle 14"/>
              <p:cNvSpPr/>
              <p:nvPr/>
            </p:nvSpPr>
            <p:spPr>
              <a:xfrm>
                <a:off x="4667250" y="2799715"/>
                <a:ext cx="4304030" cy="298450"/>
              </a:xfrm>
              <a:prstGeom prst="rect">
                <a:avLst/>
              </a:prstGeom>
              <a:solidFill>
                <a:srgbClr val="00FFCC"/>
              </a:solidFill>
              <a:ln w="9525">
                <a:noFill/>
              </a:ln>
            </p:spPr>
            <p:txBody>
              <a:bodyPr wrap="square" anchor="ctr"/>
              <a:lstStyle/>
              <a:p>
                <a:pPr>
                  <a:buFont typeface="Wingdings" panose="05000000000000000000" pitchFamily="2" charset="2"/>
                  <a:buNone/>
                </a:pPr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如果以共有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次操作，最坏情况下：</a:t>
                </a:r>
              </a:p>
            </p:txBody>
          </p:sp>
        </mc:Choice>
        <mc:Fallback xmlns="">
          <p:sp>
            <p:nvSpPr>
              <p:cNvPr id="53262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250" y="2799715"/>
                <a:ext cx="4304030" cy="298450"/>
              </a:xfrm>
              <a:prstGeom prst="rect">
                <a:avLst/>
              </a:prstGeom>
              <a:blipFill>
                <a:blip r:embed="rId10"/>
                <a:stretch>
                  <a:fillRect l="-1471" t="-29167" b="-50000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圆角矩形标注 2"/>
              <p:cNvSpPr/>
              <p:nvPr/>
            </p:nvSpPr>
            <p:spPr>
              <a:xfrm>
                <a:off x="5419725" y="4311650"/>
                <a:ext cx="3529965" cy="1252220"/>
              </a:xfrm>
              <a:prstGeom prst="wedgeRoundRectCallout">
                <a:avLst>
                  <a:gd name="adj1" fmla="val 42858"/>
                  <a:gd name="adj2" fmla="val -117393"/>
                  <a:gd name="adj3" fmla="val 16667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00000"/>
                  </a:lnSpc>
                </a:pPr>
                <a:endParaRPr lang="zh-CN" altLang="en-US" sz="16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0000"/>
                  </a:lnSpc>
                </a:pPr>
                <a:r>
                  <a:rPr lang="zh-CN" altLang="en-US" sz="16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这个界不精确，因为执行</a:t>
                </a:r>
                <a14:m>
                  <m:oMath xmlns:m="http://schemas.openxmlformats.org/officeDocument/2006/math">
                    <m:r>
                      <a:rPr lang="zh-CN" altLang="en-US" sz="1600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lang="zh-CN" altLang="en-US" sz="16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次TABLE—INSERT操作的过程中并不常常包括扩张表的代价。仅当</a:t>
                </a:r>
                <a14:m>
                  <m:oMath xmlns:m="http://schemas.openxmlformats.org/officeDocument/2006/math">
                    <m:r>
                      <a:rPr lang="zh-CN" altLang="en-US" sz="1600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  <m:r>
                      <a:rPr lang="zh-CN" altLang="en-US" sz="1600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zh-CN" altLang="en-US" sz="1600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en-US" sz="16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为2的整数幂时第</a:t>
                </a:r>
                <a14:m>
                  <m:oMath xmlns:m="http://schemas.openxmlformats.org/officeDocument/2006/math">
                    <m:r>
                      <a:rPr lang="zh-CN" altLang="en-US" sz="1600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</m:oMath>
                </a14:m>
                <a:r>
                  <a:rPr lang="zh-CN" altLang="en-US" sz="16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次操作才会引起一次表的扩张。 </a:t>
                </a:r>
                <a:r>
                  <a:rPr lang="zh-CN" altLang="en-US" sz="16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endParaRPr lang="zh-CN" altLang="en-US" sz="16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just"/>
                <a:endParaRPr lang="zh-CN" altLang="en-US" sz="16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圆角矩形标注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725" y="4311650"/>
                <a:ext cx="3529965" cy="1252220"/>
              </a:xfrm>
              <a:prstGeom prst="wedgeRoundRectCallout">
                <a:avLst>
                  <a:gd name="adj1" fmla="val 42858"/>
                  <a:gd name="adj2" fmla="val -117393"/>
                  <a:gd name="adj3" fmla="val 16667"/>
                </a:avLst>
              </a:prstGeom>
              <a:blipFill>
                <a:blip r:embed="rId11"/>
                <a:stretch>
                  <a:fillRect b="-40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2"/>
          <p:cNvSpPr>
            <a:spLocks noGrp="1"/>
          </p:cNvSpPr>
          <p:nvPr>
            <p:ph type="title"/>
          </p:nvPr>
        </p:nvSpPr>
        <p:spPr>
          <a:xfrm>
            <a:off x="395958" y="-63500"/>
            <a:ext cx="8229600" cy="1143000"/>
          </a:xfrm>
        </p:spPr>
        <p:txBody>
          <a:bodyPr wrap="square" lIns="91440" tIns="45720" rIns="91440" bIns="45720" anchor="ctr"/>
          <a:lstStyle/>
          <a:p>
            <a:r>
              <a:rPr lang="zh-CN" altLang="en-US" sz="4000" dirty="0">
                <a:solidFill>
                  <a:srgbClr val="2F12DE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动态表</a:t>
            </a:r>
            <a:r>
              <a:rPr lang="zh-CN" altLang="en-US" sz="4000" dirty="0">
                <a:solidFill>
                  <a:srgbClr val="2F12DE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—</a:t>
            </a:r>
            <a:r>
              <a:rPr lang="zh-CN" altLang="en-US" sz="4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表的扩张</a:t>
            </a:r>
            <a:endParaRPr lang="zh-CN" altLang="en-US" sz="4000" kern="1200" dirty="0">
              <a:solidFill>
                <a:srgbClr val="FF0000"/>
              </a:solidFill>
              <a:latin typeface="+mj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256" name="Rectangle 8"/>
              <p:cNvSpPr/>
              <p:nvPr/>
            </p:nvSpPr>
            <p:spPr>
              <a:xfrm>
                <a:off x="6643370" y="1675765"/>
                <a:ext cx="1083310" cy="381000"/>
              </a:xfrm>
              <a:prstGeom prst="rect">
                <a:avLst/>
              </a:prstGeom>
              <a:solidFill>
                <a:srgbClr val="00FFCC"/>
              </a:solidFill>
              <a:ln w="9525">
                <a:noFill/>
              </a:ln>
            </p:spPr>
            <p:txBody>
              <a:bodyPr wrap="none" anchor="ctr"/>
              <a:lstStyle/>
              <a:p>
                <a:pPr>
                  <a:buFont typeface="Wingdings" panose="05000000000000000000" pitchFamily="2" charset="2"/>
                  <a:buNone/>
                </a:pPr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endParaRPr lang="en-US" altLang="zh-CN" sz="20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3256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3370" y="1675765"/>
                <a:ext cx="1083310" cy="381000"/>
              </a:xfrm>
              <a:prstGeom prst="rect">
                <a:avLst/>
              </a:prstGeom>
              <a:blipFill rotWithShape="1">
                <a:blip r:embed="rId12"/>
                <a:stretch>
                  <a:fillRect r="-12896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5">
                <a:extLst>
                  <a:ext uri="{FF2B5EF4-FFF2-40B4-BE49-F238E27FC236}">
                    <a16:creationId xmlns:a16="http://schemas.microsoft.com/office/drawing/2014/main" id="{0004333A-0FEA-9147-A0F9-60F72CA83C19}"/>
                  </a:ext>
                </a:extLst>
              </p:cNvPr>
              <p:cNvSpPr/>
              <p:nvPr/>
            </p:nvSpPr>
            <p:spPr>
              <a:xfrm>
                <a:off x="4667250" y="3098165"/>
                <a:ext cx="4304665" cy="381000"/>
              </a:xfrm>
              <a:prstGeom prst="rect">
                <a:avLst/>
              </a:prstGeom>
              <a:solidFill>
                <a:srgbClr val="00FFCC"/>
              </a:solidFill>
              <a:ln w="9525">
                <a:noFill/>
              </a:ln>
            </p:spPr>
            <p:txBody>
              <a:bodyPr wrap="none" anchor="ctr"/>
              <a:lstStyle/>
              <a:p>
                <a:pPr algn="l">
                  <a:buFont typeface="Wingdings" panose="05000000000000000000" pitchFamily="2" charset="2"/>
                  <a:buNone/>
                </a:pPr>
                <a:endParaRPr lang="zh-CN" altLang="en-US" sz="20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buFont typeface="Wingdings" panose="05000000000000000000" pitchFamily="2" charset="2"/>
                  <a:buNone/>
                </a:pPr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每次进行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次操作，</a:t>
                </a:r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总的代价上界为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𝑛</m:t>
                    </m:r>
                    <m:r>
                      <a:rPr lang="en-US" altLang="zh-CN" sz="2000" i="1" baseline="30000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2</m:t>
                    </m:r>
                  </m:oMath>
                </a14:m>
                <a:endParaRPr lang="en-US" altLang="zh-CN" sz="2000" baseline="300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buFont typeface="Wingdings" panose="05000000000000000000" pitchFamily="2" charset="2"/>
                  <a:buNone/>
                </a:pPr>
                <a:endParaRPr lang="zh-CN" altLang="en-US" sz="20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Rectangle 15">
                <a:extLst>
                  <a:ext uri="{FF2B5EF4-FFF2-40B4-BE49-F238E27FC236}">
                    <a16:creationId xmlns:a16="http://schemas.microsoft.com/office/drawing/2014/main" id="{0004333A-0FEA-9147-A0F9-60F72CA83C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250" y="3098165"/>
                <a:ext cx="4304665" cy="381000"/>
              </a:xfrm>
              <a:prstGeom prst="rect">
                <a:avLst/>
              </a:prstGeom>
              <a:blipFill>
                <a:blip r:embed="rId13"/>
                <a:stretch>
                  <a:fillRect l="-1471" t="-12500" r="-882" b="-25000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3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3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3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3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3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3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3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5" grpId="0" bldLvl="0" animBg="1"/>
      <p:bldP spid="53257" grpId="0" bldLvl="0" animBg="1"/>
      <p:bldP spid="53258" grpId="0" bldLvl="0" animBg="1"/>
      <p:bldP spid="53259" grpId="0" bldLvl="0" animBg="1"/>
      <p:bldP spid="53260" grpId="0" bldLvl="0" animBg="1"/>
      <p:bldP spid="53261" grpId="0" bldLvl="0" animBg="1"/>
      <p:bldP spid="53262" grpId="0" bldLvl="0" animBg="1"/>
      <p:bldP spid="3" grpId="1" animBg="1"/>
      <p:bldP spid="3" grpId="2" animBg="1"/>
      <p:bldP spid="53256" grpId="0" bldLvl="0" animBg="1"/>
      <p:bldP spid="18" grpId="0" bldLvl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Box 3">
                <a:extLst>
                  <a:ext uri="{FF2B5EF4-FFF2-40B4-BE49-F238E27FC236}">
                    <a16:creationId xmlns:a16="http://schemas.microsoft.com/office/drawing/2014/main" id="{57D7A86A-C4C8-43AA-B02A-B17B5C8195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6379" y="1268760"/>
                <a:ext cx="8296621" cy="54515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lIns="144000" tIns="144000" bIns="144000">
                <a:spAutoFit/>
              </a:bodyPr>
              <a:lstStyle/>
              <a:p>
                <a:pPr>
                  <a:defRPr/>
                </a:pPr>
                <a:r>
                  <a:rPr lang="zh-CN" altLang="en-US" sz="2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算法：</a:t>
                </a:r>
                <a:r>
                  <a:rPr lang="en-US" altLang="zh-CN" sz="2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TABLE-INSERT(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𝑇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, 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𝑥</m:t>
                    </m:r>
                  </m:oMath>
                </a14:m>
                <a:r>
                  <a:rPr lang="en-US" altLang="zh-CN" sz="2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)</a:t>
                </a:r>
                <a:endParaRPr lang="en-US" sz="26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sz="2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1. 	</a:t>
                </a:r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If 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𝑠𝑖𝑧𝑒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[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𝑇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]==0</m:t>
                    </m:r>
                  </m:oMath>
                </a14:m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 Then </a:t>
                </a:r>
                <a:endParaRPr lang="en-US" sz="26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sz="2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2. 		</a:t>
                </a:r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allocate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𝑡𝑎𝑏𝑙𝑒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𝑇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 </m:t>
                    </m:r>
                  </m:oMath>
                </a14:m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with 1 slot</a:t>
                </a:r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lang="en-US" sz="26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sz="2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3. </a:t>
                </a:r>
                <a14:m>
                  <m:oMath xmlns:m="http://schemas.openxmlformats.org/officeDocument/2006/math">
                    <m:r>
                      <a:rPr lang="en-US" altLang="zh-CN" sz="2800" b="0" i="0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                  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𝑠𝑖𝑧𝑒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  <m:r>
                      <m:rPr>
                        <m:nor/>
                      </m:rPr>
                      <a:rPr lang="en-US" altLang="zh-CN" sz="2800" dirty="0" smtClean="0">
                        <a:solidFill>
                          <a:srgbClr val="2F12DE"/>
                        </a:solidFill>
                        <a:latin typeface="华文细黑" panose="02010600040101010101" charset="-122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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lang="en-US" altLang="zh-CN" sz="28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sz="2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4. 	</a:t>
                </a:r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If 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𝑛𝑢𝑚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]==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𝑠𝑖𝑧𝑒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Then</a:t>
                </a:r>
                <a:endParaRPr lang="zh-CN" altLang="en-US" sz="26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sz="2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5. 		</a:t>
                </a:r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allocate new table with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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𝑠𝑖𝑧𝑒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 </m:t>
                    </m:r>
                  </m:oMath>
                </a14:m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slots</a:t>
                </a:r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r>
                  <a:rPr lang="en-US" altLang="zh-CN" sz="2600" dirty="0">
                    <a:solidFill>
                      <a:schemeClr val="accent6">
                        <a:lumMod val="75000"/>
                      </a:schemeClr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endParaRPr lang="en-US" altLang="zh-CN" sz="26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2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6. 		</a:t>
                </a:r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insert all items in </a:t>
                </a:r>
                <a:r>
                  <a:rPr lang="en-US" altLang="zh-CN" sz="2800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table[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altLang="zh-CN" sz="2800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] </a:t>
                </a:r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into new-table</a:t>
                </a:r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lang="en-US" altLang="zh-CN" sz="28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2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7. </a:t>
                </a:r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                 free </a:t>
                </a:r>
                <a:r>
                  <a:rPr lang="en-US" altLang="zh-CN" sz="2800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table[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altLang="zh-CN" sz="2800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]</a:t>
                </a:r>
                <a:r>
                  <a:rPr lang="zh-CN" altLang="en-US" sz="2800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lang="en-US" altLang="zh-CN" sz="28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2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8.</a:t>
                </a:r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               </a:t>
                </a:r>
                <a14:m>
                  <m:oMath xmlns:m="http://schemas.openxmlformats.org/officeDocument/2006/math">
                    <m:r>
                      <a:rPr lang="en-US" altLang="zh-CN" sz="2800" b="0" i="0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  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𝑡𝑎𝑏𝑙𝑒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</m:t>
                    </m:r>
                  </m:oMath>
                </a14:m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new-table</a:t>
                </a:r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lang="en-US" altLang="zh-CN" sz="28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2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9.</a:t>
                </a:r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               </a:t>
                </a:r>
                <a14:m>
                  <m:oMath xmlns:m="http://schemas.openxmlformats.org/officeDocument/2006/math">
                    <m:r>
                      <a:rPr lang="en-US" altLang="zh-CN" sz="2800" b="0" i="0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  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𝑠𝑖𝑧𝑒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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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𝑠𝑖𝑧𝑒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lang="en-US" altLang="zh-CN" sz="28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2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10.</a:t>
                </a:r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     Insert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into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𝑡𝑎𝑏𝑙𝑒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lang="en-US" altLang="zh-CN" sz="28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2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11.</a:t>
                </a:r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𝑛𝑢𝑚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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𝑛𝑢𝑚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]+1</m:t>
                    </m:r>
                  </m:oMath>
                </a14:m>
                <a:r>
                  <a:rPr lang="en-US" altLang="zh-CN" sz="2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.</a:t>
                </a:r>
                <a:r>
                  <a:rPr lang="en-US" altLang="zh-CN" sz="2600" dirty="0">
                    <a:solidFill>
                      <a:schemeClr val="accent6">
                        <a:lumMod val="75000"/>
                      </a:schemeClr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Text Box 3">
                <a:extLst>
                  <a:ext uri="{FF2B5EF4-FFF2-40B4-BE49-F238E27FC236}">
                    <a16:creationId xmlns:a16="http://schemas.microsoft.com/office/drawing/2014/main" id="{57D7A86A-C4C8-43AA-B02A-B17B5C819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6379" y="1268760"/>
                <a:ext cx="8296621" cy="5451521"/>
              </a:xfrm>
              <a:prstGeom prst="rect">
                <a:avLst/>
              </a:prstGeom>
              <a:blipFill>
                <a:blip r:embed="rId3"/>
                <a:stretch>
                  <a:fillRect r="-419"/>
                </a:stretch>
              </a:blipFill>
              <a:ln w="9525">
                <a:noFill/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522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0" y="764704"/>
                <a:ext cx="9252520" cy="785495"/>
              </a:xfrm>
            </p:spPr>
            <p:txBody>
              <a:bodyPr wrap="square" lIns="91440" tIns="45720" rIns="91440" bIns="45720" anchor="t"/>
              <a:lstStyle/>
              <a:p>
                <a:pPr indent="0" latinLnBrk="0">
                  <a:spcBef>
                    <a:spcPts val="0"/>
                  </a:spcBef>
                  <a:buFont typeface="Wingdings" panose="05000000000000000000" pitchFamily="2" charset="2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初始为空的表上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次TABLE-INSERT操作的代价分析-</a:t>
                </a:r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聚集分析</a:t>
                </a:r>
                <a:endPara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752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764704"/>
                <a:ext cx="9252520" cy="785495"/>
              </a:xfrm>
              <a:blipFill>
                <a:blip r:embed="rId4"/>
                <a:stretch>
                  <a:fillRect t="-13178" r="-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542" name="Rectangle 6"/>
              <p:cNvSpPr/>
              <p:nvPr/>
            </p:nvSpPr>
            <p:spPr>
              <a:xfrm>
                <a:off x="6012160" y="1933074"/>
                <a:ext cx="2959755" cy="381000"/>
              </a:xfrm>
              <a:prstGeom prst="rect">
                <a:avLst/>
              </a:prstGeom>
              <a:solidFill>
                <a:srgbClr val="00FFCC"/>
              </a:solidFill>
              <a:ln w="9525">
                <a:noFill/>
              </a:ln>
            </p:spPr>
            <p:txBody>
              <a:bodyPr wrap="none" anchor="ctr"/>
              <a:lstStyle/>
              <a:p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𝑖</m:t>
                    </m:r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=2</m:t>
                    </m:r>
                    <m:r>
                      <a:rPr lang="en-US" altLang="zh-CN" sz="2000" b="0" i="1" baseline="30000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𝑗</m:t>
                    </m:r>
                    <m:r>
                      <a:rPr lang="en-US" altLang="zh-CN" sz="20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+</m:t>
                    </m:r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1</m:t>
                    </m:r>
                  </m:oMath>
                </a14:m>
                <a:endParaRPr lang="en-US" altLang="zh-CN" sz="20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542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60" y="1933074"/>
                <a:ext cx="2959755" cy="381000"/>
              </a:xfrm>
              <a:prstGeom prst="rect">
                <a:avLst/>
              </a:prstGeom>
              <a:blipFill>
                <a:blip r:embed="rId5"/>
                <a:stretch>
                  <a:fillRect l="-2058" t="-14286" b="-26984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544" name="Rectangle 8"/>
              <p:cNvSpPr/>
              <p:nvPr/>
            </p:nvSpPr>
            <p:spPr>
              <a:xfrm>
                <a:off x="8007985" y="1875924"/>
                <a:ext cx="922026" cy="381000"/>
              </a:xfrm>
              <a:prstGeom prst="rect">
                <a:avLst/>
              </a:prstGeom>
              <a:solidFill>
                <a:srgbClr val="00FFCC"/>
              </a:solidFill>
              <a:ln w="9525">
                <a:noFill/>
              </a:ln>
            </p:spPr>
            <p:txBody>
              <a:bodyPr wrap="none" anchor="ctr"/>
              <a:lstStyle/>
              <a:p>
                <a:pPr algn="ctr">
                  <a:buFont typeface="Wingdings" panose="05000000000000000000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𝑐</m:t>
                      </m:r>
                      <m:r>
                        <a:rPr lang="en-US" altLang="zh-CN" i="1" baseline="-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𝑖</m:t>
                      </m:r>
                      <m:r>
                        <a:rPr lang="en-US" altLang="zh-CN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r>
                        <a:rPr lang="en-US" altLang="zh-CN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𝑖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 </m:t>
                      </m:r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5544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985" y="1875924"/>
                <a:ext cx="922026" cy="381000"/>
              </a:xfrm>
              <a:prstGeom prst="rect">
                <a:avLst/>
              </a:prstGeom>
              <a:blipFill>
                <a:blip r:embed="rId6"/>
                <a:stretch>
                  <a:fillRect l="-5298" b="-19355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545" name="Rectangle 9"/>
          <p:cNvSpPr/>
          <p:nvPr/>
        </p:nvSpPr>
        <p:spPr>
          <a:xfrm>
            <a:off x="6644005" y="2288674"/>
            <a:ext cx="2327910" cy="381000"/>
          </a:xfrm>
          <a:prstGeom prst="rect">
            <a:avLst/>
          </a:prstGeom>
          <a:solidFill>
            <a:srgbClr val="00FFCC"/>
          </a:solidFill>
          <a:ln w="9525">
            <a:noFill/>
          </a:ln>
        </p:spPr>
        <p:txBody>
          <a:bodyPr wrap="none" anchor="ctr"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z="2000" dirty="0">
                <a:ea typeface="楷体" panose="02010609060101010101" pitchFamily="49" charset="-122"/>
                <a:cs typeface="Times New Roman" panose="02020603050405020304" pitchFamily="18" charset="0"/>
              </a:rPr>
              <a:t>否则</a:t>
            </a:r>
            <a:endParaRPr lang="en-US" altLang="zh-CN" sz="2000" baseline="30000" dirty="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546" name="Rectangle 10"/>
              <p:cNvSpPr/>
              <p:nvPr/>
            </p:nvSpPr>
            <p:spPr>
              <a:xfrm>
                <a:off x="8035290" y="2256924"/>
                <a:ext cx="935990" cy="381000"/>
              </a:xfrm>
              <a:prstGeom prst="rect">
                <a:avLst/>
              </a:prstGeom>
              <a:solidFill>
                <a:srgbClr val="00FFCC"/>
              </a:solidFill>
              <a:ln w="9525">
                <a:noFill/>
              </a:ln>
            </p:spPr>
            <p:txBody>
              <a:bodyPr wrap="none" anchor="ctr"/>
              <a:lstStyle/>
              <a:p>
                <a:pPr algn="ctr">
                  <a:buFont typeface="Wingdings" panose="05000000000000000000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𝑐</m:t>
                      </m:r>
                      <m:r>
                        <a:rPr lang="en-US" altLang="zh-CN" i="1" baseline="-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𝑖</m:t>
                      </m:r>
                      <m:r>
                        <a:rPr lang="en-US" altLang="zh-CN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=1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 </m:t>
                      </m:r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5546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290" y="2256924"/>
                <a:ext cx="935990" cy="381000"/>
              </a:xfrm>
              <a:prstGeom prst="rect">
                <a:avLst/>
              </a:prstGeom>
              <a:blipFill>
                <a:blip r:embed="rId7"/>
                <a:stretch>
                  <a:fillRect l="-7143" b="-19048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547" name="Rectangle 11"/>
              <p:cNvSpPr/>
              <p:nvPr/>
            </p:nvSpPr>
            <p:spPr>
              <a:xfrm>
                <a:off x="6644640" y="2669038"/>
                <a:ext cx="2326005" cy="889120"/>
              </a:xfrm>
              <a:prstGeom prst="rect">
                <a:avLst/>
              </a:prstGeom>
              <a:solidFill>
                <a:srgbClr val="00FFCC"/>
              </a:solidFill>
              <a:ln w="9525">
                <a:noFill/>
              </a:ln>
            </p:spPr>
            <p:txBody>
              <a:bodyPr wrap="square" anchor="ctr"/>
              <a:lstStyle/>
              <a:p>
                <a:pPr>
                  <a:buFont typeface="Wingdings" panose="05000000000000000000" pitchFamily="2" charset="2"/>
                  <a:buNone/>
                </a:pP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次</a:t>
                </a:r>
                <a:r>
                  <a:rPr lang="en-US" altLang="zh-CN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TABLE-INSERT</a:t>
                </a:r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操作的总代价为： </a:t>
                </a:r>
                <a:endParaRPr lang="en-US" altLang="zh-CN" sz="20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547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4640" y="2669038"/>
                <a:ext cx="2326005" cy="889120"/>
              </a:xfrm>
              <a:prstGeom prst="rect">
                <a:avLst/>
              </a:prstGeom>
              <a:blipFill>
                <a:blip r:embed="rId8"/>
                <a:stretch>
                  <a:fillRect l="-2618" t="-11644" b="-17123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255" name="Rectangle 7"/>
              <p:cNvSpPr/>
              <p:nvPr/>
            </p:nvSpPr>
            <p:spPr>
              <a:xfrm>
                <a:off x="6643370" y="1552074"/>
                <a:ext cx="2327910" cy="381000"/>
              </a:xfrm>
              <a:prstGeom prst="rect">
                <a:avLst/>
              </a:prstGeom>
              <a:solidFill>
                <a:srgbClr val="00FFCC"/>
              </a:solidFill>
              <a:ln w="9525">
                <a:noFill/>
              </a:ln>
            </p:spPr>
            <p:txBody>
              <a:bodyPr wrap="none" anchor="ctr"/>
              <a:lstStyle/>
              <a:p>
                <a:pPr>
                  <a:buFont typeface="Wingdings" panose="05000000000000000000" pitchFamily="2" charset="2"/>
                  <a:buNone/>
                </a:pPr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𝑖</m:t>
                    </m:r>
                  </m:oMath>
                </a14:m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次操作的代价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𝐶</m:t>
                    </m:r>
                    <m:r>
                      <a:rPr lang="en-US" altLang="zh-CN" i="1" baseline="-30000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𝑖</m:t>
                    </m:r>
                  </m:oMath>
                </a14:m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:</a:t>
                </a:r>
              </a:p>
            </p:txBody>
          </p:sp>
        </mc:Choice>
        <mc:Fallback xmlns="">
          <p:sp>
            <p:nvSpPr>
              <p:cNvPr id="53255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3370" y="1552074"/>
                <a:ext cx="2327910" cy="381000"/>
              </a:xfrm>
              <a:prstGeom prst="rect">
                <a:avLst/>
              </a:prstGeom>
              <a:blipFill>
                <a:blip r:embed="rId9"/>
                <a:stretch>
                  <a:fillRect l="-2880" t="-14516" r="-4188" b="-32258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2"/>
          <p:cNvSpPr>
            <a:spLocks noGrp="1"/>
          </p:cNvSpPr>
          <p:nvPr>
            <p:ph type="title"/>
          </p:nvPr>
        </p:nvSpPr>
        <p:spPr>
          <a:xfrm>
            <a:off x="395958" y="-63500"/>
            <a:ext cx="8229600" cy="1143000"/>
          </a:xfrm>
        </p:spPr>
        <p:txBody>
          <a:bodyPr wrap="square" lIns="91440" tIns="45720" rIns="91440" bIns="45720" anchor="ctr"/>
          <a:lstStyle/>
          <a:p>
            <a:r>
              <a:rPr lang="zh-CN" altLang="en-US" sz="4000" dirty="0">
                <a:solidFill>
                  <a:srgbClr val="2F12DE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动态表</a:t>
            </a:r>
            <a:r>
              <a:rPr lang="zh-CN" altLang="en-US" sz="4000" dirty="0">
                <a:solidFill>
                  <a:srgbClr val="2F12DE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—</a:t>
            </a:r>
            <a:r>
              <a:rPr lang="zh-CN" altLang="en-US" sz="4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表的扩张</a:t>
            </a:r>
            <a:endParaRPr lang="zh-CN" altLang="en-US" sz="4000" kern="1200" dirty="0">
              <a:solidFill>
                <a:srgbClr val="FF0000"/>
              </a:solidFill>
              <a:effectLst/>
              <a:latin typeface="+mj-ea"/>
              <a:cs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6286FC2-72C4-4AC3-BF57-C17186FC9965}"/>
                  </a:ext>
                </a:extLst>
              </p:cNvPr>
              <p:cNvSpPr txBox="1"/>
              <p:nvPr/>
            </p:nvSpPr>
            <p:spPr>
              <a:xfrm>
                <a:off x="5498295" y="3544702"/>
                <a:ext cx="3480312" cy="828047"/>
              </a:xfrm>
              <a:prstGeom prst="rect">
                <a:avLst/>
              </a:prstGeom>
              <a:solidFill>
                <a:srgbClr val="00FFCC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zh-CN" alt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en-US" altLang="zh-CN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800" b="0" i="0" smtClean="0">
                                      <a:latin typeface="Cambria Math" panose="02040503050406030204" pitchFamily="18" charset="0"/>
                                    </a:rPr>
                                    <m:t>lg</m:t>
                                  </m:r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  <m:e>
                              <m:sSup>
                                <m:sSupPr>
                                  <m:ctrlPr>
                                    <a:rPr lang="en-US" altLang="zh-CN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=3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6286FC2-72C4-4AC3-BF57-C17186FC9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295" y="3544702"/>
                <a:ext cx="3480312" cy="82804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551" name="Rectangle 15"/>
              <p:cNvSpPr/>
              <p:nvPr/>
            </p:nvSpPr>
            <p:spPr>
              <a:xfrm>
                <a:off x="6651332" y="4373221"/>
                <a:ext cx="2327275" cy="711527"/>
              </a:xfrm>
              <a:prstGeom prst="rect">
                <a:avLst/>
              </a:prstGeom>
              <a:solidFill>
                <a:srgbClr val="00FFCC"/>
              </a:solidFill>
              <a:ln w="9525">
                <a:noFill/>
              </a:ln>
            </p:spPr>
            <p:txBody>
              <a:bodyPr wrap="square" anchor="ctr"/>
              <a:lstStyle/>
              <a:p>
                <a:pPr>
                  <a:buFont typeface="Wingdings" panose="05000000000000000000" pitchFamily="2" charset="2"/>
                  <a:buNone/>
                </a:pPr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每一操作的摊还代价为</a:t>
                </a:r>
                <a14:m>
                  <m:oMath xmlns:m="http://schemas.openxmlformats.org/officeDocument/2006/math">
                    <m:r>
                      <a:rPr lang="zh-CN" altLang="en-US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3</m:t>
                    </m:r>
                    <m:r>
                      <a:rPr lang="en-US" altLang="zh-CN" sz="20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𝑛</m:t>
                    </m:r>
                    <m:r>
                      <a:rPr lang="en-US" altLang="zh-CN" sz="20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/</m:t>
                    </m:r>
                    <m:r>
                      <a:rPr lang="en-US" altLang="zh-CN" sz="20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𝑛</m:t>
                    </m:r>
                    <m:r>
                      <a:rPr lang="en-US" altLang="zh-CN" sz="20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华文细黑" panose="02010600040101010101" charset="-122"/>
                      </a:rPr>
                      <m:t>=3 </m:t>
                    </m:r>
                  </m:oMath>
                </a14:m>
                <a:endParaRPr lang="zh-CN" altLang="en-US" sz="20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551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332" y="4373221"/>
                <a:ext cx="2327275" cy="711527"/>
              </a:xfrm>
              <a:prstGeom prst="rect">
                <a:avLst/>
              </a:prstGeom>
              <a:blipFill>
                <a:blip r:embed="rId11"/>
                <a:stretch>
                  <a:fillRect l="-2618" t="-3419" b="-12821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5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5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5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5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5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2" grpId="0" bldLvl="0" animBg="1"/>
      <p:bldP spid="65544" grpId="0" bldLvl="0" animBg="1"/>
      <p:bldP spid="65545" grpId="0" bldLvl="0" animBg="1"/>
      <p:bldP spid="65546" grpId="0" bldLvl="0" animBg="1"/>
      <p:bldP spid="65547" grpId="0" bldLvl="0" animBg="1"/>
      <p:bldP spid="53255" grpId="0" bldLvl="0" animBg="1"/>
      <p:bldP spid="2" grpId="0" animBg="1"/>
      <p:bldP spid="6555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Box 3">
                <a:extLst>
                  <a:ext uri="{FF2B5EF4-FFF2-40B4-BE49-F238E27FC236}">
                    <a16:creationId xmlns:a16="http://schemas.microsoft.com/office/drawing/2014/main" id="{C4B4B155-983A-4F51-96B8-B4CAD1CC9D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504" y="1412776"/>
                <a:ext cx="8296621" cy="54515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lIns="144000" tIns="144000" bIns="144000">
                <a:spAutoFit/>
              </a:bodyPr>
              <a:lstStyle/>
              <a:p>
                <a:pPr>
                  <a:defRPr/>
                </a:pPr>
                <a:r>
                  <a:rPr lang="zh-CN" altLang="en-US" sz="2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算法：</a:t>
                </a:r>
                <a:r>
                  <a:rPr lang="en-US" altLang="zh-CN" sz="2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TABLE-INSERT(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𝑇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, 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𝑥</m:t>
                    </m:r>
                  </m:oMath>
                </a14:m>
                <a:r>
                  <a:rPr lang="en-US" altLang="zh-CN" sz="2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)</a:t>
                </a:r>
                <a:endParaRPr lang="en-US" sz="26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sz="2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1. 	</a:t>
                </a:r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If 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𝑠𝑖𝑧𝑒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[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𝑇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]==0</m:t>
                    </m:r>
                  </m:oMath>
                </a14:m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 Then </a:t>
                </a:r>
                <a:endParaRPr lang="en-US" sz="26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sz="2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2. 		</a:t>
                </a:r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allocate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𝑡𝑎𝑏𝑙𝑒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𝑇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 </m:t>
                    </m:r>
                  </m:oMath>
                </a14:m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with 1 slot</a:t>
                </a:r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lang="en-US" sz="26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sz="2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3. </a:t>
                </a:r>
                <a14:m>
                  <m:oMath xmlns:m="http://schemas.openxmlformats.org/officeDocument/2006/math">
                    <m:r>
                      <a:rPr lang="en-US" altLang="zh-CN" sz="2800" b="0" i="0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                  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𝑠𝑖𝑧𝑒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  <m:r>
                      <m:rPr>
                        <m:nor/>
                      </m:rPr>
                      <a:rPr lang="en-US" altLang="zh-CN" sz="2800" dirty="0" smtClean="0">
                        <a:solidFill>
                          <a:srgbClr val="2F12DE"/>
                        </a:solidFill>
                        <a:latin typeface="华文细黑" panose="02010600040101010101" charset="-122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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lang="en-US" altLang="zh-CN" sz="28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sz="2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4. 	</a:t>
                </a:r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If 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𝑛𝑢𝑚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]==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𝑠𝑖𝑧𝑒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Then</a:t>
                </a:r>
                <a:endParaRPr lang="zh-CN" altLang="en-US" sz="26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sz="2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5. 		</a:t>
                </a:r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allocate new table with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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𝑠𝑖𝑧𝑒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 </m:t>
                    </m:r>
                  </m:oMath>
                </a14:m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slots</a:t>
                </a:r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r>
                  <a:rPr lang="en-US" altLang="zh-CN" sz="2600" dirty="0">
                    <a:solidFill>
                      <a:schemeClr val="accent6">
                        <a:lumMod val="75000"/>
                      </a:schemeClr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endParaRPr lang="en-US" altLang="zh-CN" sz="26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2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6. 		</a:t>
                </a:r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insert all items in </a:t>
                </a:r>
                <a:r>
                  <a:rPr lang="en-US" altLang="zh-CN" sz="2800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table[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altLang="zh-CN" sz="2800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] </a:t>
                </a:r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into new-table</a:t>
                </a:r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lang="en-US" altLang="zh-CN" sz="28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2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7. </a:t>
                </a:r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                 free </a:t>
                </a:r>
                <a:r>
                  <a:rPr lang="en-US" altLang="zh-CN" sz="2800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table[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altLang="zh-CN" sz="2800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]</a:t>
                </a:r>
                <a:r>
                  <a:rPr lang="zh-CN" altLang="en-US" sz="2800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lang="en-US" altLang="zh-CN" sz="28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2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8.</a:t>
                </a:r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               </a:t>
                </a:r>
                <a14:m>
                  <m:oMath xmlns:m="http://schemas.openxmlformats.org/officeDocument/2006/math">
                    <m:r>
                      <a:rPr lang="en-US" altLang="zh-CN" sz="2800" b="0" i="0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  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𝑡𝑎𝑏𝑙𝑒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</m:t>
                    </m:r>
                  </m:oMath>
                </a14:m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new-table</a:t>
                </a:r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lang="en-US" altLang="zh-CN" sz="28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2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9.</a:t>
                </a:r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               </a:t>
                </a:r>
                <a14:m>
                  <m:oMath xmlns:m="http://schemas.openxmlformats.org/officeDocument/2006/math">
                    <m:r>
                      <a:rPr lang="en-US" altLang="zh-CN" sz="2800" b="0" i="0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  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𝑠𝑖𝑧𝑒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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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𝑠𝑖𝑧𝑒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lang="en-US" altLang="zh-CN" sz="28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2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10.</a:t>
                </a:r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     Insert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into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𝑡𝑎𝑏𝑙𝑒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lang="en-US" altLang="zh-CN" sz="28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2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11.</a:t>
                </a:r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𝑛𝑢𝑚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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𝑛𝑢𝑚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]+1</m:t>
                    </m:r>
                  </m:oMath>
                </a14:m>
                <a:r>
                  <a:rPr lang="en-US" altLang="zh-CN" sz="2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.</a:t>
                </a:r>
                <a:r>
                  <a:rPr lang="en-US" altLang="zh-CN" sz="2600" dirty="0">
                    <a:solidFill>
                      <a:schemeClr val="accent6">
                        <a:lumMod val="75000"/>
                      </a:schemeClr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 Box 3">
                <a:extLst>
                  <a:ext uri="{FF2B5EF4-FFF2-40B4-BE49-F238E27FC236}">
                    <a16:creationId xmlns:a16="http://schemas.microsoft.com/office/drawing/2014/main" id="{C4B4B155-983A-4F51-96B8-B4CAD1CC9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4" y="1412776"/>
                <a:ext cx="8296621" cy="5451521"/>
              </a:xfrm>
              <a:prstGeom prst="rect">
                <a:avLst/>
              </a:prstGeom>
              <a:blipFill>
                <a:blip r:embed="rId3"/>
                <a:stretch>
                  <a:fillRect r="-419"/>
                </a:stretch>
              </a:blipFill>
              <a:ln w="9525">
                <a:noFill/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570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-108521" y="756315"/>
                <a:ext cx="9289033" cy="512445"/>
              </a:xfrm>
            </p:spPr>
            <p:txBody>
              <a:bodyPr wrap="square" lIns="91440" tIns="45720" rIns="91440" bIns="45720" anchor="t"/>
              <a:lstStyle/>
              <a:p>
                <a:pPr marL="0" indent="0" latinLnBrk="0">
                  <a:spcBef>
                    <a:spcPts val="0"/>
                  </a:spcBef>
                  <a:buFont typeface="Wingdings" panose="05000000000000000000" pitchFamily="2" charset="2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初始为空的表上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𝑛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次TABLE-INSERT操作的代价分析-</a:t>
                </a:r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会计法分析</a:t>
                </a:r>
                <a:endPara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95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08521" y="756315"/>
                <a:ext cx="9289033" cy="512445"/>
              </a:xfrm>
              <a:blipFill>
                <a:blip r:embed="rId4"/>
                <a:stretch>
                  <a:fillRect l="-984" t="-20238" r="-787" b="-47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2"/>
          <p:cNvSpPr>
            <a:spLocks noGrp="1"/>
          </p:cNvSpPr>
          <p:nvPr>
            <p:ph type="title"/>
          </p:nvPr>
        </p:nvSpPr>
        <p:spPr>
          <a:xfrm>
            <a:off x="395958" y="-63500"/>
            <a:ext cx="8229600" cy="1143000"/>
          </a:xfrm>
        </p:spPr>
        <p:txBody>
          <a:bodyPr wrap="square" lIns="91440" tIns="45720" rIns="91440" bIns="45720" anchor="ctr"/>
          <a:lstStyle/>
          <a:p>
            <a:r>
              <a:rPr lang="zh-CN" altLang="en-US" sz="4000" dirty="0">
                <a:solidFill>
                  <a:srgbClr val="2F12DE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动态表</a:t>
            </a:r>
            <a:r>
              <a:rPr lang="zh-CN" altLang="en-US" sz="4000" dirty="0">
                <a:solidFill>
                  <a:srgbClr val="2F12DE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—</a:t>
            </a:r>
            <a:r>
              <a:rPr lang="zh-CN" altLang="en-US" sz="4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表的扩张</a:t>
            </a:r>
            <a:endParaRPr lang="zh-CN" altLang="en-US" sz="4000" kern="1200" dirty="0">
              <a:solidFill>
                <a:srgbClr val="FF0000"/>
              </a:solidFill>
              <a:latin typeface="+mj-ea"/>
              <a:cs typeface="微软雅黑" panose="020B050302020402020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D5EC2A7-8A60-48CE-83A5-3A651C17B73D}"/>
              </a:ext>
            </a:extLst>
          </p:cNvPr>
          <p:cNvSpPr txBox="1"/>
          <p:nvPr/>
        </p:nvSpPr>
        <p:spPr>
          <a:xfrm>
            <a:off x="5311775" y="5157192"/>
            <a:ext cx="3780497" cy="1015663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为什么每次执行</a:t>
            </a:r>
            <a:r>
              <a:rPr lang="en-US" altLang="zh-CN" sz="2000" dirty="0">
                <a:ea typeface="楷体" panose="02010609060101010101" pitchFamily="49" charset="-122"/>
                <a:cs typeface="Times New Roman" panose="02020603050405020304" pitchFamily="18" charset="0"/>
              </a:rPr>
              <a:t>TABLE-INSERT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摊还代价为</a:t>
            </a:r>
            <a:r>
              <a:rPr lang="zh-CN" altLang="en-US" sz="2000" dirty="0">
                <a:ea typeface="楷体" panose="02010609060101010101" pitchFamily="49" charset="-122"/>
                <a:cs typeface="Times New Roman" panose="02020603050405020304" pitchFamily="18" charset="0"/>
              </a:rPr>
              <a:t>3？</a:t>
            </a:r>
            <a:endParaRPr lang="en-US" altLang="zh-CN" sz="2000" dirty="0"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dirty="0">
                <a:ea typeface="楷体" panose="02010609060101010101" pitchFamily="49" charset="-122"/>
                <a:cs typeface="Times New Roman" panose="02020603050405020304" pitchFamily="18" charset="0"/>
              </a:rPr>
              <a:t>《</a:t>
            </a:r>
            <a:r>
              <a:rPr lang="zh-CN" altLang="en-US" sz="2000" dirty="0">
                <a:ea typeface="楷体" panose="02010609060101010101" pitchFamily="49" charset="-122"/>
                <a:cs typeface="Times New Roman" panose="02020603050405020304" pitchFamily="18" charset="0"/>
              </a:rPr>
              <a:t>算法导论</a:t>
            </a:r>
            <a:r>
              <a:rPr lang="en-US" altLang="zh-CN" sz="2000" dirty="0">
                <a:ea typeface="楷体" panose="02010609060101010101" pitchFamily="49" charset="-122"/>
                <a:cs typeface="Times New Roman" panose="02020603050405020304" pitchFamily="18" charset="0"/>
              </a:rPr>
              <a:t>》P266</a:t>
            </a:r>
            <a:endParaRPr lang="zh-CN" altLang="en-US" sz="2000" dirty="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A2E521C8-6E2D-4210-BCA6-7E90FF163ECC}"/>
              </a:ext>
            </a:extLst>
          </p:cNvPr>
          <p:cNvSpPr/>
          <p:nvPr/>
        </p:nvSpPr>
        <p:spPr>
          <a:xfrm>
            <a:off x="5311775" y="1299210"/>
            <a:ext cx="3747135" cy="457200"/>
          </a:xfrm>
          <a:prstGeom prst="rect">
            <a:avLst/>
          </a:prstGeom>
          <a:solidFill>
            <a:srgbClr val="00FFCC"/>
          </a:solidFill>
          <a:ln w="9525">
            <a:noFill/>
          </a:ln>
        </p:spPr>
        <p:txBody>
          <a:bodyPr wrap="none" anchor="ctr"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z="1600" dirty="0">
                <a:ea typeface="楷体" panose="02010609060101010101" pitchFamily="49" charset="-122"/>
                <a:cs typeface="Times New Roman" panose="02020603050405020304" pitchFamily="18" charset="0"/>
              </a:rPr>
              <a:t>每次执行</a:t>
            </a:r>
            <a:r>
              <a:rPr lang="en-US" altLang="zh-CN" sz="1600" dirty="0">
                <a:ea typeface="楷体" panose="02010609060101010101" pitchFamily="49" charset="-122"/>
                <a:cs typeface="Times New Roman" panose="02020603050405020304" pitchFamily="18" charset="0"/>
              </a:rPr>
              <a:t>TABLE—INSERT</a:t>
            </a:r>
            <a:r>
              <a:rPr lang="zh-CN" altLang="en-US" sz="1600" dirty="0">
                <a:ea typeface="楷体" panose="02010609060101010101" pitchFamily="49" charset="-122"/>
                <a:cs typeface="Times New Roman" panose="02020603050405020304" pitchFamily="18" charset="0"/>
              </a:rPr>
              <a:t>摊还代价为3 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07D30354-4F73-419F-B15B-D2EB62E702C9}"/>
              </a:ext>
            </a:extLst>
          </p:cNvPr>
          <p:cNvSpPr/>
          <p:nvPr/>
        </p:nvSpPr>
        <p:spPr>
          <a:xfrm>
            <a:off x="5311775" y="1756410"/>
            <a:ext cx="3747135" cy="523240"/>
          </a:xfrm>
          <a:prstGeom prst="rect">
            <a:avLst/>
          </a:prstGeom>
          <a:solidFill>
            <a:srgbClr val="00FFCC"/>
          </a:solidFill>
          <a:ln w="9525">
            <a:noFill/>
          </a:ln>
        </p:spPr>
        <p:txBody>
          <a:bodyPr wrap="square" anchor="ctr"/>
          <a:lstStyle/>
          <a:p>
            <a:pPr algn="l">
              <a:buClrTx/>
              <a:buSzTx/>
              <a:buFont typeface="Wingdings" panose="05000000000000000000" pitchFamily="2" charset="2"/>
              <a:buNone/>
            </a:pPr>
            <a:r>
              <a:rPr lang="zh-CN" altLang="en-US" sz="1600" dirty="0">
                <a:ea typeface="楷体" panose="02010609060101010101" pitchFamily="49" charset="-122"/>
                <a:cs typeface="Times New Roman" panose="02020603050405020304" pitchFamily="18" charset="0"/>
              </a:rPr>
              <a:t>1支付第</a:t>
            </a:r>
            <a:r>
              <a:rPr lang="en-US" altLang="zh-CN" sz="1600" dirty="0">
                <a:ea typeface="楷体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lang="zh-CN" altLang="en-US" sz="1600" dirty="0">
                <a:ea typeface="楷体" panose="02010609060101010101" pitchFamily="49" charset="-122"/>
                <a:cs typeface="Times New Roman" panose="02020603050405020304" pitchFamily="18" charset="0"/>
              </a:rPr>
              <a:t>步中的基本插入操作的实际代价 </a:t>
            </a:r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D06A80DD-8CF3-4A57-89F7-032BC2954350}"/>
              </a:ext>
            </a:extLst>
          </p:cNvPr>
          <p:cNvSpPr/>
          <p:nvPr/>
        </p:nvSpPr>
        <p:spPr>
          <a:xfrm>
            <a:off x="5311775" y="2280285"/>
            <a:ext cx="3747135" cy="323850"/>
          </a:xfrm>
          <a:prstGeom prst="rect">
            <a:avLst/>
          </a:prstGeom>
          <a:solidFill>
            <a:srgbClr val="00FFCC"/>
          </a:solidFill>
          <a:ln w="9525">
            <a:noFill/>
          </a:ln>
        </p:spPr>
        <p:txBody>
          <a:bodyPr wrap="none" anchor="ctr"/>
          <a:lstStyle/>
          <a:p>
            <a:pPr algn="l">
              <a:buClrTx/>
              <a:buSzTx/>
              <a:buFont typeface="Wingdings" panose="05000000000000000000" pitchFamily="2" charset="2"/>
              <a:buNone/>
            </a:pPr>
            <a:r>
              <a:rPr lang="zh-CN" altLang="en-US" sz="1600" dirty="0">
                <a:ea typeface="楷体" panose="02010609060101010101" pitchFamily="49" charset="-122"/>
                <a:cs typeface="Times New Roman" panose="02020603050405020304" pitchFamily="18" charset="0"/>
              </a:rPr>
              <a:t>1作为自身的存款 </a:t>
            </a: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F18CECE6-8F24-49F2-A35F-526428DD8C66}"/>
              </a:ext>
            </a:extLst>
          </p:cNvPr>
          <p:cNvSpPr/>
          <p:nvPr/>
        </p:nvSpPr>
        <p:spPr>
          <a:xfrm>
            <a:off x="5311775" y="2604135"/>
            <a:ext cx="3747135" cy="318135"/>
          </a:xfrm>
          <a:prstGeom prst="rect">
            <a:avLst/>
          </a:prstGeom>
          <a:solidFill>
            <a:srgbClr val="00FFCC"/>
          </a:solidFill>
          <a:ln w="9525">
            <a:noFill/>
          </a:ln>
        </p:spPr>
        <p:txBody>
          <a:bodyPr wrap="none" anchor="ctr"/>
          <a:lstStyle/>
          <a:p>
            <a:pPr algn="l">
              <a:buClrTx/>
              <a:buSzTx/>
              <a:buFont typeface="Wingdings" panose="05000000000000000000" pitchFamily="2" charset="2"/>
              <a:buNone/>
            </a:pPr>
            <a:r>
              <a:rPr lang="zh-CN" altLang="en-US" sz="1600" dirty="0">
                <a:ea typeface="楷体" panose="02010609060101010101" pitchFamily="49" charset="-122"/>
                <a:cs typeface="Times New Roman" panose="02020603050405020304" pitchFamily="18" charset="0"/>
              </a:rPr>
              <a:t>1存入表中第一个没有存款的数据上</a:t>
            </a:r>
          </a:p>
        </p:txBody>
      </p:sp>
      <p:sp>
        <p:nvSpPr>
          <p:cNvPr id="26" name="Rectangle 9">
            <a:extLst>
              <a:ext uri="{FF2B5EF4-FFF2-40B4-BE49-F238E27FC236}">
                <a16:creationId xmlns:a16="http://schemas.microsoft.com/office/drawing/2014/main" id="{187183E7-5CDF-4D91-8DA3-ADBBC2FC19B1}"/>
              </a:ext>
            </a:extLst>
          </p:cNvPr>
          <p:cNvSpPr/>
          <p:nvPr/>
        </p:nvSpPr>
        <p:spPr>
          <a:xfrm>
            <a:off x="5311775" y="2922270"/>
            <a:ext cx="3747135" cy="542925"/>
          </a:xfrm>
          <a:prstGeom prst="rect">
            <a:avLst/>
          </a:prstGeom>
          <a:solidFill>
            <a:srgbClr val="00FFCC"/>
          </a:solidFill>
          <a:ln w="9525">
            <a:noFill/>
          </a:ln>
        </p:spPr>
        <p:txBody>
          <a:bodyPr wrap="none" anchor="ctr"/>
          <a:lstStyle/>
          <a:p>
            <a:pPr algn="l">
              <a:buClrTx/>
              <a:buSzTx/>
              <a:buFont typeface="Wingdings" panose="05000000000000000000" pitchFamily="2" charset="2"/>
              <a:buNone/>
            </a:pPr>
            <a:r>
              <a:rPr lang="zh-CN" altLang="en-US" sz="1600" dirty="0">
                <a:ea typeface="楷体" panose="02010609060101010101" pitchFamily="49" charset="-122"/>
                <a:cs typeface="Times New Roman" panose="02020603050405020304" pitchFamily="18" charset="0"/>
              </a:rPr>
              <a:t>当发生表的扩张时，数据的复制的代价由</a:t>
            </a:r>
          </a:p>
          <a:p>
            <a:pPr algn="l">
              <a:buClrTx/>
              <a:buSzTx/>
              <a:buFont typeface="Wingdings" panose="05000000000000000000" pitchFamily="2" charset="2"/>
              <a:buNone/>
            </a:pPr>
            <a:r>
              <a:rPr lang="zh-CN" altLang="en-US" sz="1600" dirty="0">
                <a:ea typeface="楷体" panose="02010609060101010101" pitchFamily="49" charset="-122"/>
                <a:cs typeface="Times New Roman" panose="02020603050405020304" pitchFamily="18" charset="0"/>
              </a:rPr>
              <a:t>数据上的存款来支付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11">
                <a:extLst>
                  <a:ext uri="{FF2B5EF4-FFF2-40B4-BE49-F238E27FC236}">
                    <a16:creationId xmlns:a16="http://schemas.microsoft.com/office/drawing/2014/main" id="{FF2E397E-73A7-4707-9952-1828833E64F4}"/>
                  </a:ext>
                </a:extLst>
              </p:cNvPr>
              <p:cNvSpPr/>
              <p:nvPr/>
            </p:nvSpPr>
            <p:spPr>
              <a:xfrm>
                <a:off x="5311775" y="3465195"/>
                <a:ext cx="3747135" cy="534035"/>
              </a:xfrm>
              <a:prstGeom prst="rect">
                <a:avLst/>
              </a:prstGeom>
              <a:solidFill>
                <a:srgbClr val="00FFCC"/>
              </a:solidFill>
              <a:ln w="9525">
                <a:noFill/>
              </a:ln>
            </p:spPr>
            <p:txBody>
              <a:bodyPr wrap="none" anchor="ctr"/>
              <a:lstStyle/>
              <a:p>
                <a:pPr algn="l">
                  <a:buClrTx/>
                  <a:buSzTx/>
                  <a:buFont typeface="Wingdings" panose="05000000000000000000" pitchFamily="2" charset="2"/>
                  <a:buNone/>
                </a:pPr>
                <a:r>
                  <a:rPr lang="zh-CN" altLang="en-US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初始为空的表上</a:t>
                </a:r>
                <a14:m>
                  <m:oMath xmlns:m="http://schemas.openxmlformats.org/officeDocument/2006/math">
                    <m:r>
                      <a:rPr lang="zh-CN" altLang="en-US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次TABLE-INSERT操作</a:t>
                </a:r>
                <a:endParaRPr lang="en-US" altLang="zh-CN" sz="16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l">
                  <a:buClrTx/>
                  <a:buSzTx/>
                  <a:buFont typeface="Wingdings" panose="05000000000000000000" pitchFamily="2" charset="2"/>
                  <a:buNone/>
                </a:pPr>
                <a:r>
                  <a:rPr lang="zh-CN" altLang="en-US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的摊还代价总和为</a:t>
                </a:r>
                <a14:m>
                  <m:oMath xmlns:m="http://schemas.openxmlformats.org/officeDocument/2006/math">
                    <m:r>
                      <a:rPr lang="zh-CN" altLang="en-US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3</m:t>
                    </m:r>
                    <m:r>
                      <a:rPr lang="zh-CN" altLang="en-US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endParaRPr lang="zh-CN" altLang="en-US" sz="1600" dirty="0">
                  <a:solidFill>
                    <a:srgbClr val="2F12DE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Rectangle 11">
                <a:extLst>
                  <a:ext uri="{FF2B5EF4-FFF2-40B4-BE49-F238E27FC236}">
                    <a16:creationId xmlns:a16="http://schemas.microsoft.com/office/drawing/2014/main" id="{FF2E397E-73A7-4707-9952-1828833E6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775" y="3465195"/>
                <a:ext cx="3747135" cy="534035"/>
              </a:xfrm>
              <a:prstGeom prst="rect">
                <a:avLst/>
              </a:prstGeom>
              <a:blipFill>
                <a:blip r:embed="rId5"/>
                <a:stretch>
                  <a:fillRect l="-813" t="-7955" r="-813" b="-18182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圆角矩形标注 2">
            <a:extLst>
              <a:ext uri="{FF2B5EF4-FFF2-40B4-BE49-F238E27FC236}">
                <a16:creationId xmlns:a16="http://schemas.microsoft.com/office/drawing/2014/main" id="{363ED05E-FF8C-42AE-87C2-777F4271BA75}"/>
              </a:ext>
            </a:extLst>
          </p:cNvPr>
          <p:cNvSpPr/>
          <p:nvPr/>
        </p:nvSpPr>
        <p:spPr>
          <a:xfrm>
            <a:off x="3666490" y="1397000"/>
            <a:ext cx="1505585" cy="542925"/>
          </a:xfrm>
          <a:prstGeom prst="wedgeRoundRectCallout">
            <a:avLst>
              <a:gd name="adj1" fmla="val 59110"/>
              <a:gd name="adj2" fmla="val -8713"/>
              <a:gd name="adj3" fmla="val 16667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00000"/>
              </a:lnSpc>
            </a:pPr>
            <a:endParaRPr lang="zh-CN" altLang="en-US" sz="1600" b="1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zh-CN" altLang="en-US" sz="16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任何时候，存款总和非负 </a:t>
            </a:r>
            <a:r>
              <a:rPr lang="zh-CN" altLang="en-US" sz="16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endParaRPr lang="zh-CN" altLang="en-US" sz="1600" b="1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endParaRPr lang="zh-CN" altLang="en-US" sz="1600" b="1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8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12617456"/>
              </p:ext>
            </p:extLst>
          </p:nvPr>
        </p:nvGraphicFramePr>
        <p:xfrm>
          <a:off x="755650" y="1265873"/>
          <a:ext cx="1440160" cy="792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华文细黑" panose="02010600040101010101" charset="-122"/>
                        </a:rPr>
                        <a:t>存款</a:t>
                      </a:r>
                      <a:endParaRPr lang="zh-CN" altLang="en-US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05302412"/>
              </p:ext>
            </p:extLst>
          </p:nvPr>
        </p:nvGraphicFramePr>
        <p:xfrm>
          <a:off x="749300" y="2418398"/>
          <a:ext cx="2165913" cy="792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1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1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华文细黑" panose="02010600040101010101" charset="-122"/>
                        </a:rPr>
                        <a:t>存款</a:t>
                      </a:r>
                      <a:endParaRPr lang="zh-CN" altLang="en-US" sz="200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74542043"/>
              </p:ext>
            </p:extLst>
          </p:nvPr>
        </p:nvGraphicFramePr>
        <p:xfrm>
          <a:off x="749300" y="3559810"/>
          <a:ext cx="2165913" cy="792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1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1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华文细黑" panose="02010600040101010101" charset="-122"/>
                        </a:rPr>
                        <a:t>存款</a:t>
                      </a:r>
                      <a:endParaRPr lang="zh-CN" altLang="en-US" sz="200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507301930"/>
              </p:ext>
            </p:extLst>
          </p:nvPr>
        </p:nvGraphicFramePr>
        <p:xfrm>
          <a:off x="749300" y="4701223"/>
          <a:ext cx="3534065" cy="792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6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6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6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68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68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华文细黑" panose="02010600040101010101" charset="-122"/>
                        </a:rPr>
                        <a:t>存款</a:t>
                      </a:r>
                      <a:endParaRPr lang="zh-CN" altLang="en-US" sz="200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2706911906"/>
              </p:ext>
            </p:extLst>
          </p:nvPr>
        </p:nvGraphicFramePr>
        <p:xfrm>
          <a:off x="749300" y="5945823"/>
          <a:ext cx="3534065" cy="792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6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6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6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68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68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华文细黑" panose="02010600040101010101" charset="-122"/>
                        </a:rPr>
                        <a:t>存款</a:t>
                      </a:r>
                      <a:endParaRPr lang="zh-CN" altLang="en-US" sz="200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3984585" y="1261110"/>
            <a:ext cx="5064207" cy="40011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ea typeface="楷体" panose="02010609060101010101" pitchFamily="49" charset="-122"/>
                <a:cs typeface="Times New Roman" panose="02020603050405020304" pitchFamily="18" charset="0"/>
              </a:rPr>
              <a:t>插入</a:t>
            </a:r>
            <a:r>
              <a:rPr lang="en-US" altLang="zh-CN" sz="2000" dirty="0"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（注</a:t>
            </a:r>
            <a:r>
              <a:rPr lang="en-US" altLang="zh-CN" sz="2000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zh-CN" altLang="en-US" sz="2000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第一次摊还代价为</a:t>
            </a:r>
            <a:r>
              <a:rPr lang="en-US" altLang="zh-CN" sz="2000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，其余为</a:t>
            </a:r>
            <a:r>
              <a:rPr lang="en-US" altLang="zh-CN" sz="2000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699595" y="2418398"/>
            <a:ext cx="697627" cy="40011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000" dirty="0">
                <a:ea typeface="楷体" panose="02010609060101010101" pitchFamily="49" charset="-122"/>
                <a:cs typeface="Times New Roman" panose="02020603050405020304" pitchFamily="18" charset="0"/>
              </a:rPr>
              <a:t>扩张</a:t>
            </a:r>
            <a:endParaRPr lang="zh-CN" altLang="en-US" dirty="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616251" y="4636135"/>
            <a:ext cx="697627" cy="40011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000" dirty="0">
                <a:ea typeface="楷体" panose="02010609060101010101" pitchFamily="49" charset="-122"/>
                <a:cs typeface="Times New Roman" panose="02020603050405020304" pitchFamily="18" charset="0"/>
              </a:rPr>
              <a:t>扩张</a:t>
            </a:r>
            <a:endParaRPr lang="zh-CN" altLang="en-US" dirty="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635475" y="3562985"/>
            <a:ext cx="825867" cy="40011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000" dirty="0">
                <a:ea typeface="楷体" panose="02010609060101010101" pitchFamily="49" charset="-122"/>
                <a:cs typeface="Times New Roman" panose="02020603050405020304" pitchFamily="18" charset="0"/>
              </a:rPr>
              <a:t>插入2</a:t>
            </a:r>
            <a:endParaRPr lang="zh-CN" altLang="en-US" dirty="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629125" y="5907723"/>
            <a:ext cx="825867" cy="40011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000" dirty="0">
                <a:ea typeface="楷体" panose="02010609060101010101" pitchFamily="49" charset="-122"/>
                <a:cs typeface="Times New Roman" panose="02020603050405020304" pitchFamily="18" charset="0"/>
              </a:rPr>
              <a:t>插入3</a:t>
            </a:r>
            <a:endParaRPr lang="zh-CN" altLang="en-US" dirty="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594350" y="1638935"/>
                <a:ext cx="3423285" cy="369252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 anchor="t">
                <a:spAutoFit/>
              </a:bodyPr>
              <a:lstStyle/>
              <a:p>
                <a:pPr algn="l">
                  <a:buFont typeface="Wingdings" panose="05000000000000000000" pitchFamily="2" charset="2"/>
                  <a:buNone/>
                </a:pPr>
                <a:r>
                  <a:rPr lang="zh-CN" altLang="en-US" sz="1800" b="1" dirty="0"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每次执行</a:t>
                </a:r>
                <a:r>
                  <a:rPr lang="en-US" altLang="zh-CN" sz="1800" b="1" dirty="0"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TABLE—INSERT</a:t>
                </a:r>
                <a:r>
                  <a:rPr lang="zh-CN" altLang="en-US" sz="1800" b="1" dirty="0"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摊还代价为3</a:t>
                </a:r>
                <a:r>
                  <a:rPr lang="en-US" altLang="zh-CN" sz="1800" b="1" dirty="0"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:</a:t>
                </a:r>
                <a:endParaRPr lang="en-US" altLang="zh-CN" sz="1800" b="1" dirty="0">
                  <a:effectLst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742950" lvl="1" indent="-285750" algn="l">
                  <a:buFont typeface="Arial" panose="020B0604020202020204" pitchFamily="34" charset="0"/>
                  <a:buChar char="•"/>
                </a:pPr>
                <a:r>
                  <a:rPr lang="zh-CN" altLang="en-US" sz="1800" b="1" dirty="0"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1支付第</a:t>
                </a:r>
                <a:r>
                  <a:rPr lang="en-US" altLang="zh-CN" sz="1800" b="1" dirty="0"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10</a:t>
                </a:r>
                <a:r>
                  <a:rPr lang="zh-CN" altLang="en-US" sz="1800" b="1" dirty="0"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步中的基本插入操作的实际代价</a:t>
                </a:r>
              </a:p>
              <a:p>
                <a:pPr marL="742950" lvl="1" indent="-285750" algn="l">
                  <a:buFont typeface="Arial" panose="020B0604020202020204" pitchFamily="34" charset="0"/>
                  <a:buChar char="•"/>
                </a:pPr>
                <a:r>
                  <a:rPr lang="zh-CN" altLang="en-US" sz="1800" b="1" dirty="0"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1作为自身的存款</a:t>
                </a:r>
              </a:p>
              <a:p>
                <a:pPr marL="742950" lvl="1" indent="-285750" algn="l">
                  <a:buFont typeface="Arial" panose="020B0604020202020204" pitchFamily="34" charset="0"/>
                  <a:buChar char="•"/>
                </a:pPr>
                <a:r>
                  <a:rPr lang="zh-CN" altLang="en-US" sz="1800" b="1" dirty="0"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1存入表中第一个没有存款的数据上</a:t>
                </a:r>
              </a:p>
              <a:p>
                <a:pPr marL="742950" lvl="1" indent="-285750" algn="l">
                  <a:buClrTx/>
                  <a:buSzTx/>
                  <a:buFont typeface="Arial" panose="020B0604020202020204" pitchFamily="34" charset="0"/>
                  <a:buChar char="•"/>
                </a:pPr>
                <a:r>
                  <a:rPr lang="zh-CN" altLang="en-US" sz="1800" b="1" dirty="0"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当发生表的扩张时，数据的复制的代价由数据上的存款来支付</a:t>
                </a:r>
                <a:endParaRPr lang="zh-CN" altLang="en-US" sz="1800" b="1" dirty="0">
                  <a:effectLst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742950" lvl="1" indent="-285750" algn="l">
                  <a:buClrTx/>
                  <a:buSzTx/>
                  <a:buFont typeface="Arial" panose="020B0604020202020204" pitchFamily="34" charset="0"/>
                  <a:buChar char="•"/>
                </a:pPr>
                <a:r>
                  <a:rPr lang="zh-CN" altLang="en-US" sz="1800" b="1" dirty="0"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初始为空的表上</a:t>
                </a:r>
                <a14:m>
                  <m:oMath xmlns:m="http://schemas.openxmlformats.org/officeDocument/2006/math">
                    <m:r>
                      <a:rPr lang="zh-CN" altLang="en-US" sz="1800" b="1" i="1" dirty="0" smtClean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</m:oMath>
                </a14:m>
                <a:r>
                  <a:rPr lang="zh-CN" altLang="en-US" sz="1800" b="1" dirty="0"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次TABLE-INSERT操作的摊还代价总和为</a:t>
                </a:r>
                <a14:m>
                  <m:oMath xmlns:m="http://schemas.openxmlformats.org/officeDocument/2006/math">
                    <m:r>
                      <a:rPr lang="zh-CN" altLang="en-US" sz="1800" b="1" i="1" dirty="0" smtClean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𝟑</m:t>
                    </m:r>
                    <m:r>
                      <a:rPr lang="zh-CN" altLang="en-US" sz="1800" b="1" i="1" dirty="0" smtClean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</m:oMath>
                </a14:m>
                <a:endParaRPr lang="zh-CN" altLang="en-US" sz="1800" b="1" dirty="0">
                  <a:effectLst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350" y="1638935"/>
                <a:ext cx="3423285" cy="3692525"/>
              </a:xfrm>
              <a:prstGeom prst="rect">
                <a:avLst/>
              </a:prstGeom>
              <a:blipFill>
                <a:blip r:embed="rId8"/>
                <a:stretch>
                  <a:fillRect l="-1604" t="-1320" r="-1248" b="-13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2"/>
          <p:cNvSpPr>
            <a:spLocks noGrp="1"/>
          </p:cNvSpPr>
          <p:nvPr>
            <p:ph type="title"/>
          </p:nvPr>
        </p:nvSpPr>
        <p:spPr>
          <a:xfrm>
            <a:off x="395958" y="-63500"/>
            <a:ext cx="8229600" cy="1143000"/>
          </a:xfrm>
        </p:spPr>
        <p:txBody>
          <a:bodyPr wrap="square" lIns="91440" tIns="45720" rIns="91440" bIns="45720" anchor="ctr"/>
          <a:lstStyle/>
          <a:p>
            <a:r>
              <a:rPr lang="zh-CN" altLang="en-US" sz="4000" dirty="0">
                <a:solidFill>
                  <a:srgbClr val="2F12DE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动态表</a:t>
            </a:r>
            <a:r>
              <a:rPr lang="zh-CN" altLang="en-US" sz="4000" dirty="0">
                <a:solidFill>
                  <a:srgbClr val="2F12DE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—</a:t>
            </a:r>
            <a:r>
              <a:rPr lang="zh-CN" altLang="en-US" sz="4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表的扩张</a:t>
            </a:r>
            <a:endParaRPr lang="zh-CN" altLang="en-US" sz="4000" kern="1200" dirty="0">
              <a:solidFill>
                <a:srgbClr val="FF0000"/>
              </a:solidFill>
              <a:latin typeface="+mj-ea"/>
              <a:cs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-108521" y="884555"/>
                <a:ext cx="9167431" cy="512445"/>
              </a:xfrm>
            </p:spPr>
            <p:txBody>
              <a:bodyPr wrap="square" lIns="91440" tIns="45720" rIns="91440" bIns="45720" anchor="t"/>
              <a:lstStyle/>
              <a:p>
                <a:pPr indent="0" latinLnBrk="0">
                  <a:spcBef>
                    <a:spcPts val="0"/>
                  </a:spcBef>
                  <a:buFont typeface="Wingdings" panose="05000000000000000000" pitchFamily="2" charset="2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初始为空的表上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𝑛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次TABLE-INSERT操作的代价分析-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会计法分析</a:t>
                </a:r>
              </a:p>
            </p:txBody>
          </p:sp>
        </mc:Choice>
        <mc:Fallback xmlns="">
          <p:sp>
            <p:nvSpPr>
              <p:cNvPr id="21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08521" y="884555"/>
                <a:ext cx="9167431" cy="512445"/>
              </a:xfrm>
              <a:blipFill rotWithShape="1">
                <a:blip r:embed="rId9"/>
                <a:stretch>
                  <a:fillRect l="6" r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124200" y="6356350"/>
            <a:ext cx="2895600" cy="365125"/>
          </a:xfrm>
          <a:noFill/>
          <a:ln>
            <a:noFill/>
          </a:ln>
        </p:spPr>
        <p:txBody>
          <a:bodyPr lIns="91440" tIns="45720" rIns="91440" bIns="45720" anchor="ctr"/>
          <a:lstStyle>
            <a:lvl1pPr marL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fld>
            <a:endParaRPr lang="zh-CN" altLang="en-US" sz="1200" dirty="0">
              <a:solidFill>
                <a:srgbClr val="898989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4039" name="Rectangle 13"/>
          <p:cNvSpPr/>
          <p:nvPr/>
        </p:nvSpPr>
        <p:spPr>
          <a:xfrm>
            <a:off x="1025524" y="1725612"/>
            <a:ext cx="7362899" cy="4008437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lIns="92075" tIns="46038" rIns="92075" bIns="46038" anchor="ctr"/>
          <a:lstStyle/>
          <a:p>
            <a:pPr marL="720000" eaLnBrk="0" hangingPunct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3200" b="1" dirty="0"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7.1 </a:t>
            </a:r>
            <a:r>
              <a:rPr lang="zh-CN" altLang="zh-CN" sz="3200" b="1" dirty="0"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摊还分析原理</a:t>
            </a:r>
          </a:p>
          <a:p>
            <a:pPr marL="720000" algn="l" eaLnBrk="0" hangingPunct="0">
              <a:lnSpc>
                <a:spcPct val="15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rgbClr val="FF0000"/>
                </a:solidFill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7.2 聚集方法</a:t>
            </a:r>
          </a:p>
          <a:p>
            <a:pPr marL="720000" eaLnBrk="0" hangingPunct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3200" b="1" dirty="0"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7.3 </a:t>
            </a:r>
            <a:r>
              <a:rPr lang="zh-CN" altLang="zh-CN" sz="3200" b="1" dirty="0"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会计方法</a:t>
            </a:r>
          </a:p>
          <a:p>
            <a:pPr marL="720000" eaLnBrk="0" hangingPunct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3200" b="1" dirty="0"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7.4 </a:t>
            </a:r>
            <a:r>
              <a:rPr lang="zh-CN" altLang="zh-CN" sz="3200" b="1" dirty="0"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势能方法</a:t>
            </a:r>
          </a:p>
          <a:p>
            <a:pPr marL="720000" eaLnBrk="0" hangingPunct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3200" b="1" dirty="0"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7.5 </a:t>
            </a:r>
            <a:r>
              <a:rPr lang="zh-CN" altLang="zh-CN" sz="3200" b="1" dirty="0">
                <a:effectLst/>
                <a:ea typeface="楷体" panose="02010609060101010101" pitchFamily="49" charset="-122"/>
                <a:cs typeface="Times New Roman" panose="02020603050405020304" pitchFamily="18" charset="0"/>
              </a:rPr>
              <a:t>动态表操作的摊还分析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4E92F7-8E10-4B50-94F4-7F23F8EFF2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51" y="437416"/>
            <a:ext cx="9144000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742950" indent="-28575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7559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kumimoji="0" lang="zh-CN" altLang="en-US" sz="4400" b="1" dirty="0">
                <a:solidFill>
                  <a:srgbClr val="1F497D">
                    <a:lumMod val="60000"/>
                    <a:lumOff val="40000"/>
                  </a:srgb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本讲内容</a:t>
            </a:r>
          </a:p>
        </p:txBody>
      </p:sp>
    </p:spTree>
    <p:extLst>
      <p:ext uri="{BB962C8B-B14F-4D97-AF65-F5344CB8AC3E}">
        <p14:creationId xmlns:p14="http://schemas.microsoft.com/office/powerpoint/2010/main" val="25174738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86843919"/>
              </p:ext>
            </p:extLst>
          </p:nvPr>
        </p:nvGraphicFramePr>
        <p:xfrm>
          <a:off x="468313" y="1265873"/>
          <a:ext cx="3534065" cy="792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6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6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6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68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68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华文细黑" panose="02010600040101010101" charset="-122"/>
                        </a:rPr>
                        <a:t>存款</a:t>
                      </a:r>
                      <a:endParaRPr lang="zh-CN" altLang="en-US" sz="200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30410147"/>
              </p:ext>
            </p:extLst>
          </p:nvPr>
        </p:nvGraphicFramePr>
        <p:xfrm>
          <a:off x="468313" y="2418398"/>
          <a:ext cx="6095997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6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华文细黑" panose="02010600040101010101" charset="-122"/>
                        </a:rPr>
                        <a:t>存款</a:t>
                      </a:r>
                      <a:endParaRPr lang="zh-CN" altLang="en-US" sz="200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862198128"/>
              </p:ext>
            </p:extLst>
          </p:nvPr>
        </p:nvGraphicFramePr>
        <p:xfrm>
          <a:off x="479425" y="3642360"/>
          <a:ext cx="6095997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8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华文细黑" panose="02010600040101010101" charset="-122"/>
                        </a:rPr>
                        <a:t>存款</a:t>
                      </a:r>
                      <a:endParaRPr lang="zh-CN" altLang="en-US" sz="200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772272184"/>
              </p:ext>
            </p:extLst>
          </p:nvPr>
        </p:nvGraphicFramePr>
        <p:xfrm>
          <a:off x="479425" y="4863148"/>
          <a:ext cx="6095997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5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  <a:cs typeface="华文细黑" panose="02010600040101010101" charset="-122"/>
                        </a:rPr>
                        <a:t>存款</a:t>
                      </a:r>
                      <a:endParaRPr lang="zh-CN" altLang="en-US" sz="2000" kern="12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875473" y="5898198"/>
            <a:ext cx="160528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800" dirty="0">
                <a:ea typeface="楷体" panose="02010609060101010101" pitchFamily="49" charset="-122"/>
                <a:cs typeface="Times New Roman" panose="02020603050405020304" pitchFamily="18" charset="0"/>
              </a:rPr>
              <a:t>依此类推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660298" y="1430973"/>
            <a:ext cx="825867" cy="40011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000" dirty="0">
                <a:ea typeface="楷体" panose="02010609060101010101" pitchFamily="49" charset="-122"/>
                <a:cs typeface="Times New Roman" panose="02020603050405020304" pitchFamily="18" charset="0"/>
              </a:rPr>
              <a:t>插入4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725211" y="2558098"/>
            <a:ext cx="697627" cy="40011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000" dirty="0">
                <a:ea typeface="楷体" panose="02010609060101010101" pitchFamily="49" charset="-122"/>
                <a:cs typeface="Times New Roman" panose="02020603050405020304" pitchFamily="18" charset="0"/>
              </a:rPr>
              <a:t>扩张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660298" y="3782060"/>
            <a:ext cx="825867" cy="40011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000" dirty="0">
                <a:ea typeface="楷体" panose="02010609060101010101" pitchFamily="49" charset="-122"/>
                <a:cs typeface="Times New Roman" panose="02020603050405020304" pitchFamily="18" charset="0"/>
              </a:rPr>
              <a:t>插入5</a:t>
            </a:r>
            <a:endParaRPr lang="zh-CN" altLang="en-US" dirty="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660298" y="5002848"/>
            <a:ext cx="825867" cy="40011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2000" dirty="0">
                <a:ea typeface="楷体" panose="02010609060101010101" pitchFamily="49" charset="-122"/>
                <a:cs typeface="Times New Roman" panose="02020603050405020304" pitchFamily="18" charset="0"/>
              </a:rPr>
              <a:t>插入6</a:t>
            </a:r>
            <a:endParaRPr lang="zh-CN" altLang="en-US" dirty="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Rectangle 2"/>
          <p:cNvSpPr>
            <a:spLocks noGrp="1"/>
          </p:cNvSpPr>
          <p:nvPr>
            <p:ph type="title"/>
          </p:nvPr>
        </p:nvSpPr>
        <p:spPr>
          <a:xfrm>
            <a:off x="395958" y="-63500"/>
            <a:ext cx="8229600" cy="1143000"/>
          </a:xfrm>
        </p:spPr>
        <p:txBody>
          <a:bodyPr wrap="square" lIns="91440" tIns="45720" rIns="91440" bIns="45720" anchor="ctr"/>
          <a:lstStyle/>
          <a:p>
            <a:r>
              <a:rPr lang="zh-CN" altLang="en-US" sz="4000" dirty="0">
                <a:solidFill>
                  <a:srgbClr val="2F12DE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动态表</a:t>
            </a:r>
            <a:r>
              <a:rPr lang="zh-CN" altLang="en-US" sz="4000" dirty="0">
                <a:solidFill>
                  <a:srgbClr val="2F12DE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—</a:t>
            </a:r>
            <a:r>
              <a:rPr lang="zh-CN" altLang="en-US" sz="4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表的扩张</a:t>
            </a:r>
            <a:endParaRPr lang="zh-CN" altLang="en-US" sz="4000" kern="1200" dirty="0">
              <a:solidFill>
                <a:srgbClr val="FF0000"/>
              </a:solidFill>
              <a:latin typeface="+mj-ea"/>
              <a:cs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-108521" y="884555"/>
                <a:ext cx="9167431" cy="512445"/>
              </a:xfrm>
            </p:spPr>
            <p:txBody>
              <a:bodyPr wrap="square" lIns="91440" tIns="45720" rIns="91440" bIns="45720" anchor="t"/>
              <a:lstStyle/>
              <a:p>
                <a:pPr indent="0" latinLnBrk="0">
                  <a:spcBef>
                    <a:spcPts val="0"/>
                  </a:spcBef>
                  <a:buFont typeface="Wingdings" panose="05000000000000000000" pitchFamily="2" charset="2"/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初始为空的表上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𝑛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次TABLE-INSERT操作的代价分析-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会计法分析</a:t>
                </a:r>
              </a:p>
            </p:txBody>
          </p:sp>
        </mc:Choice>
        <mc:Fallback xmlns="">
          <p:sp>
            <p:nvSpPr>
              <p:cNvPr id="15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08521" y="884555"/>
                <a:ext cx="9167431" cy="512445"/>
              </a:xfrm>
              <a:blipFill rotWithShape="1">
                <a:blip r:embed="rId7"/>
                <a:stretch>
                  <a:fillRect l="6" r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-242570" y="635634"/>
                <a:ext cx="9368790" cy="2361318"/>
              </a:xfrm>
            </p:spPr>
            <p:txBody>
              <a:bodyPr wrap="square" lIns="91440" tIns="45720" rIns="91440" bIns="45720" anchor="t"/>
              <a:lstStyle/>
              <a:p>
                <a:pPr indent="0" algn="just" latinLnBrk="0">
                  <a:lnSpc>
                    <a:spcPct val="150000"/>
                  </a:lnSpc>
                  <a:spcBef>
                    <a:spcPts val="0"/>
                  </a:spcBef>
                  <a:buFont typeface="Wingdings" panose="05000000000000000000" pitchFamily="2" charset="2"/>
                  <a:buNone/>
                </a:pPr>
                <a:r>
                  <a:rPr lang="zh-CN" altLang="en-US" sz="1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初始为空的表上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次</a:t>
                </a:r>
                <a:r>
                  <a:rPr lang="en-US" altLang="zh-CN" sz="1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TABLE-INSERT</a:t>
                </a:r>
                <a:r>
                  <a:rPr lang="zh-CN" altLang="en-US" sz="1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操作的代价分析-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势能法分析</a:t>
                </a:r>
                <a:endParaRPr lang="zh-CN" altLang="en-US" sz="18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1143000" lvl="1" algn="just" latinLnBrk="0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势能函数怎么定义，才能使得表满发生扩张时势能能支付扩张的代价</a:t>
                </a:r>
              </a:p>
              <a:p>
                <a:pPr marL="1143000" lvl="1" algn="just" latinLnBrk="0">
                  <a:lnSpc>
                    <a:spcPct val="15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如果势能函数满足：</a:t>
                </a:r>
              </a:p>
              <a:p>
                <a:pPr marL="1600200" lvl="2" algn="just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en-US" sz="154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刚扩充完（</a:t>
                </a:r>
                <a:r>
                  <a:rPr lang="zh-CN" altLang="en-US" sz="154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还未插入</a:t>
                </a:r>
                <a:r>
                  <a:rPr lang="zh-CN" altLang="en-US" sz="154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），</a:t>
                </a:r>
                <a14:m>
                  <m:oMath xmlns:m="http://schemas.openxmlformats.org/officeDocument/2006/math">
                    <m:r>
                      <a:rPr lang="zh-CN" altLang="en-US" sz="1600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𝜙</m:t>
                    </m:r>
                    <m:r>
                      <a:rPr lang="zh-CN" altLang="en-US" sz="154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zh-CN" altLang="en-US" sz="154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𝑇</m:t>
                    </m:r>
                    <m:r>
                      <a:rPr lang="zh-CN" altLang="en-US" sz="154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)=0</m:t>
                    </m:r>
                  </m:oMath>
                </a14:m>
                <a:r>
                  <a:rPr lang="zh-CN" altLang="en-US" sz="154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；</a:t>
                </a:r>
              </a:p>
              <a:p>
                <a:pPr marL="1600200" lvl="2" algn="just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en-US" sz="154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表满时</a:t>
                </a:r>
                <a14:m>
                  <m:oMath xmlns:m="http://schemas.openxmlformats.org/officeDocument/2006/math">
                    <m:r>
                      <a:rPr lang="zh-CN" altLang="en-US" sz="1600" i="1" noProof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𝜙</m:t>
                    </m:r>
                    <m:r>
                      <a:rPr lang="zh-CN" altLang="en-US" sz="154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zh-CN" altLang="en-US" sz="154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𝑇</m:t>
                    </m:r>
                    <m:r>
                      <a:rPr lang="zh-CN" altLang="en-US" sz="154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)=</m:t>
                    </m:r>
                    <m:r>
                      <a:rPr lang="zh-CN" altLang="en-US" sz="154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𝑠𝑖𝑧𝑒</m:t>
                    </m:r>
                    <m:r>
                      <a:rPr lang="zh-CN" altLang="en-US" sz="154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zh-CN" altLang="en-US" sz="154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𝑇</m:t>
                    </m:r>
                    <m:r>
                      <a:rPr lang="zh-CN" altLang="en-US" sz="154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 sz="154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，是否可行</a:t>
                </a:r>
                <a:r>
                  <a:rPr lang="zh-CN" altLang="en-US" sz="154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？</a:t>
                </a:r>
                <a:endParaRPr lang="zh-CN" altLang="en-US" sz="137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685800" latinLnBrk="0">
                  <a:spcBef>
                    <a:spcPts val="0"/>
                  </a:spcBef>
                  <a:buFont typeface="Wingdings" panose="05000000000000000000" pitchFamily="2" charset="2"/>
                  <a:buNone/>
                </a:pPr>
                <a:endPara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indent="0" latinLnBrk="0">
                  <a:spcBef>
                    <a:spcPts val="0"/>
                  </a:spcBef>
                  <a:buFont typeface="Wingdings" panose="05000000000000000000" pitchFamily="2" charset="2"/>
                  <a:buNone/>
                </a:pPr>
                <a:endParaRPr lang="zh-CN" altLang="en-US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indent="0" latinLnBrk="0">
                  <a:spcBef>
                    <a:spcPts val="0"/>
                  </a:spcBef>
                  <a:buFont typeface="Wingdings" panose="05000000000000000000" pitchFamily="2" charset="2"/>
                  <a:buNone/>
                </a:pPr>
                <a:endParaRPr lang="zh-CN" alt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242570" y="635634"/>
                <a:ext cx="9368790" cy="2361318"/>
              </a:xfr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3">
                <a:extLst>
                  <a:ext uri="{FF2B5EF4-FFF2-40B4-BE49-F238E27FC236}">
                    <a16:creationId xmlns:a16="http://schemas.microsoft.com/office/drawing/2014/main" id="{EC4CF63F-2358-410C-9BF9-7FE6AF59B9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9552" y="2708920"/>
                <a:ext cx="8296621" cy="39841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lIns="144000" tIns="144000" bIns="144000">
                <a:spAutoFit/>
              </a:bodyPr>
              <a:lstStyle/>
              <a:p>
                <a:pPr>
                  <a:defRPr/>
                </a:pPr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算法：</a:t>
                </a:r>
                <a:r>
                  <a:rPr lang="en-US" altLang="zh-CN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TABLE-INSERT(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𝑇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,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𝑥</m:t>
                    </m:r>
                  </m:oMath>
                </a14:m>
                <a:r>
                  <a:rPr lang="en-US" altLang="zh-CN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)</a:t>
                </a:r>
                <a:endParaRPr lang="en-US" sz="20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1. 	</a:t>
                </a:r>
                <a:r>
                  <a:rPr lang="en-US" altLang="zh-CN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If 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𝑠𝑖𝑧𝑒</m:t>
                    </m:r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[</m:t>
                    </m:r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𝑇</m:t>
                    </m:r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]==0</m:t>
                    </m:r>
                  </m:oMath>
                </a14:m>
                <a:r>
                  <a:rPr lang="en-US" altLang="zh-CN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 Then </a:t>
                </a:r>
                <a:endParaRPr lang="en-US" sz="20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2. 		</a:t>
                </a:r>
                <a:r>
                  <a:rPr lang="en-US" altLang="zh-CN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allocate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𝑡𝑎𝑏𝑙𝑒</m:t>
                    </m:r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𝑇</m:t>
                    </m:r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 </m:t>
                    </m:r>
                  </m:oMath>
                </a14:m>
                <a:r>
                  <a:rPr lang="en-US" altLang="zh-CN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with 1 slot</a:t>
                </a:r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lang="en-US" sz="20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3. </a:t>
                </a:r>
                <a14:m>
                  <m:oMath xmlns:m="http://schemas.openxmlformats.org/officeDocument/2006/math">
                    <m:r>
                      <a:rPr lang="en-US" altLang="zh-CN" sz="2000" b="0" i="0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                  </m:t>
                    </m:r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𝑠𝑖𝑧𝑒</m:t>
                    </m:r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  <m:r>
                      <m:rPr>
                        <m:nor/>
                      </m:rPr>
                      <a:rPr lang="en-US" altLang="zh-CN" sz="2000" dirty="0" smtClean="0">
                        <a:solidFill>
                          <a:srgbClr val="2F12DE"/>
                        </a:solidFill>
                        <a:latin typeface="华文细黑" panose="02010600040101010101" charset="-122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</m:t>
                    </m:r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lang="en-US" altLang="zh-CN" sz="20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4. 	</a:t>
                </a:r>
                <a:r>
                  <a:rPr lang="en-US" altLang="zh-CN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If 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𝑛𝑢𝑚</m:t>
                    </m:r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]==</m:t>
                    </m:r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𝑠𝑖𝑧𝑒</m:t>
                    </m:r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altLang="zh-CN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Then</a:t>
                </a:r>
                <a:endParaRPr lang="zh-CN" altLang="en-US" sz="20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5. 		</a:t>
                </a:r>
                <a:r>
                  <a:rPr lang="en-US" altLang="zh-CN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allocate new table with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20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</m:t>
                    </m:r>
                    <m:r>
                      <a:rPr lang="en-US" altLang="zh-CN" sz="20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𝑠𝑖𝑧𝑒</m:t>
                    </m:r>
                    <m:r>
                      <a:rPr lang="en-US" altLang="zh-CN" sz="20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0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0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 </m:t>
                    </m:r>
                  </m:oMath>
                </a14:m>
                <a:r>
                  <a:rPr lang="en-US" altLang="zh-CN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slots</a:t>
                </a:r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r>
                  <a:rPr lang="en-US" altLang="zh-CN" sz="2000" dirty="0">
                    <a:solidFill>
                      <a:schemeClr val="accent6">
                        <a:lumMod val="75000"/>
                      </a:schemeClr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endParaRPr lang="en-US" altLang="zh-CN" sz="20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6. 		insert all items in </a:t>
                </a:r>
                <a:r>
                  <a:rPr lang="en-US" altLang="zh-CN" sz="2000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table[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altLang="zh-CN" sz="2000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] </a:t>
                </a:r>
                <a:r>
                  <a:rPr lang="en-US" altLang="zh-CN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into new-table</a:t>
                </a:r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lang="en-US" altLang="zh-CN" sz="20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7.                  free </a:t>
                </a:r>
                <a:r>
                  <a:rPr lang="en-US" altLang="zh-CN" sz="2000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table[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altLang="zh-CN" sz="2000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]</a:t>
                </a:r>
                <a:r>
                  <a:rPr lang="zh-CN" altLang="en-US" sz="2000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lang="en-US" altLang="zh-CN" sz="20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8.               </a:t>
                </a:r>
                <a14:m>
                  <m:oMath xmlns:m="http://schemas.openxmlformats.org/officeDocument/2006/math">
                    <m:r>
                      <a:rPr lang="en-US" altLang="zh-CN" sz="2000" b="0" i="0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  </m:t>
                    </m:r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𝑡𝑎𝑏𝑙𝑒</m:t>
                    </m:r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0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  <m:r>
                      <a:rPr lang="en-US" altLang="zh-CN" sz="20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</m:t>
                    </m:r>
                  </m:oMath>
                </a14:m>
                <a:r>
                  <a:rPr lang="en-US" altLang="zh-CN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new-table</a:t>
                </a:r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lang="en-US" altLang="zh-CN" sz="20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9.               </a:t>
                </a:r>
                <a14:m>
                  <m:oMath xmlns:m="http://schemas.openxmlformats.org/officeDocument/2006/math">
                    <m:r>
                      <a:rPr lang="en-US" altLang="zh-CN" sz="2000" b="0" i="0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  </m:t>
                    </m:r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𝑠𝑖𝑧𝑒</m:t>
                    </m:r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0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  <m:r>
                      <a:rPr lang="en-US" altLang="zh-CN" sz="20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</m:t>
                    </m:r>
                    <m:r>
                      <a:rPr lang="en-US" altLang="zh-CN" sz="20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20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</m:t>
                    </m:r>
                    <m:r>
                      <a:rPr lang="en-US" altLang="zh-CN" sz="20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𝑠𝑖𝑧𝑒</m:t>
                    </m:r>
                    <m:r>
                      <a:rPr lang="en-US" altLang="zh-CN" sz="20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0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lang="en-US" altLang="zh-CN" sz="20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10.     Insert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altLang="zh-CN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into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𝑡𝑎𝑏𝑙𝑒</m:t>
                    </m:r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0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lang="en-US" altLang="zh-CN" sz="20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11.    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𝑛𝑢𝑚</m:t>
                    </m:r>
                    <m:r>
                      <a:rPr lang="en-US" altLang="zh-CN" sz="20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0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  <m:r>
                      <a:rPr lang="en-US" altLang="zh-CN" sz="20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</m:t>
                    </m:r>
                    <m:r>
                      <a:rPr lang="en-US" altLang="zh-CN" sz="20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𝑛𝑢𝑚</m:t>
                    </m:r>
                    <m:r>
                      <a:rPr lang="en-US" altLang="zh-CN" sz="20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20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]+1</m:t>
                    </m:r>
                  </m:oMath>
                </a14:m>
                <a:r>
                  <a:rPr lang="en-US" altLang="zh-CN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.</a:t>
                </a:r>
                <a:r>
                  <a:rPr lang="en-US" altLang="zh-CN" sz="2000" dirty="0">
                    <a:solidFill>
                      <a:schemeClr val="accent6">
                        <a:lumMod val="75000"/>
                      </a:schemeClr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 Box 3">
                <a:extLst>
                  <a:ext uri="{FF2B5EF4-FFF2-40B4-BE49-F238E27FC236}">
                    <a16:creationId xmlns:a16="http://schemas.microsoft.com/office/drawing/2014/main" id="{EC4CF63F-2358-410C-9BF9-7FE6AF59B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9552" y="2708920"/>
                <a:ext cx="8296621" cy="39841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2"/>
          <p:cNvSpPr>
            <a:spLocks noGrp="1"/>
          </p:cNvSpPr>
          <p:nvPr>
            <p:ph type="title"/>
          </p:nvPr>
        </p:nvSpPr>
        <p:spPr>
          <a:xfrm>
            <a:off x="395958" y="-63500"/>
            <a:ext cx="8229600" cy="1143000"/>
          </a:xfrm>
        </p:spPr>
        <p:txBody>
          <a:bodyPr wrap="square" lIns="91440" tIns="45720" rIns="91440" bIns="45720" anchor="ctr"/>
          <a:lstStyle/>
          <a:p>
            <a:r>
              <a:rPr lang="zh-CN" altLang="en-US" sz="4000" dirty="0">
                <a:solidFill>
                  <a:srgbClr val="2F12DE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动态表</a:t>
            </a:r>
            <a:r>
              <a:rPr lang="zh-CN" altLang="en-US" sz="4000" dirty="0">
                <a:solidFill>
                  <a:srgbClr val="2F12DE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—</a:t>
            </a:r>
            <a:r>
              <a:rPr lang="zh-CN" altLang="en-US" sz="4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表的扩张</a:t>
            </a:r>
            <a:endParaRPr lang="zh-CN" altLang="en-US" sz="4000" kern="1200" dirty="0">
              <a:solidFill>
                <a:srgbClr val="FF0000"/>
              </a:solidFill>
              <a:latin typeface="+mj-ea"/>
              <a:cs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圆角矩形标注 4"/>
              <p:cNvSpPr/>
              <p:nvPr/>
            </p:nvSpPr>
            <p:spPr>
              <a:xfrm>
                <a:off x="5076056" y="1602105"/>
                <a:ext cx="4067944" cy="1549400"/>
              </a:xfrm>
              <a:prstGeom prst="wedgeRoundRectCallout">
                <a:avLst>
                  <a:gd name="adj1" fmla="val -65562"/>
                  <a:gd name="adj2" fmla="val -12261"/>
                  <a:gd name="adj3" fmla="val 16667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00000"/>
                  </a:lnSpc>
                </a:pPr>
                <a:endParaRPr lang="zh-CN" altLang="en-US" sz="16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0000"/>
                  </a:lnSpc>
                  <a:buFont typeface="Wingdings" panose="05000000000000000000" pitchFamily="2" charset="2"/>
                  <a:buNone/>
                </a:pPr>
                <a:endParaRPr lang="zh-CN" altLang="en-US" sz="18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algn="just">
                  <a:lnSpc>
                    <a:spcPct val="100000"/>
                  </a:lnSpc>
                  <a:buFont typeface="Wingdings" panose="05000000000000000000" pitchFamily="2" charset="2"/>
                  <a:buNone/>
                </a:pPr>
                <a:r>
                  <a:rPr lang="zh-CN" altLang="en-US" sz="18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势能函数可行并且：</a:t>
                </a:r>
                <a:endParaRPr lang="zh-CN" altLang="en-US" sz="18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lvl="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800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𝒏𝒖𝒎</m:t>
                    </m:r>
                    <m:r>
                      <a:rPr lang="en-US" altLang="zh-CN" sz="1800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[</m:t>
                    </m:r>
                    <m:r>
                      <a:rPr lang="en-US" altLang="zh-CN" sz="1800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𝑻</m:t>
                    </m:r>
                    <m:r>
                      <a:rPr lang="en-US" altLang="zh-CN" sz="1800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]≥</m:t>
                    </m:r>
                    <m:r>
                      <a:rPr lang="en-US" altLang="zh-CN" sz="1800" b="1" i="1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𝒔𝒊𝒛𝒆</m:t>
                    </m:r>
                    <m:r>
                      <a:rPr lang="en-US" altLang="zh-CN" sz="1800" b="1" i="1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[</m:t>
                    </m:r>
                    <m:r>
                      <a:rPr lang="en-US" altLang="zh-CN" sz="1800" b="1" i="1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𝑻</m:t>
                    </m:r>
                    <m:r>
                      <a:rPr lang="en-US" altLang="zh-CN" sz="1800" b="1" i="1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]/</m:t>
                    </m:r>
                    <m:r>
                      <a:rPr lang="en-US" altLang="zh-CN" sz="1800" b="1" i="1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𝟐</m:t>
                    </m:r>
                    <m:r>
                      <a:rPr lang="zh-CN" altLang="en-US" sz="1800" b="1" i="1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，</m:t>
                    </m:r>
                    <m:r>
                      <a:rPr lang="zh-CN" altLang="en-US" sz="1800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𝜙</m:t>
                    </m:r>
                    <m:r>
                      <a:rPr lang="en-US" altLang="zh-CN" sz="1800" b="1" i="1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en-US" altLang="zh-CN" sz="1800" b="1" i="1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𝑻</m:t>
                    </m:r>
                    <m:r>
                      <a:rPr lang="en-US" altLang="zh-CN" sz="1800" b="1" i="1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)≥</m:t>
                    </m:r>
                    <m:r>
                      <a:rPr lang="en-US" altLang="zh-CN" sz="1800" b="1" i="1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𝟎</m:t>
                    </m:r>
                  </m:oMath>
                </a14:m>
                <a:r>
                  <a:rPr lang="en-US" altLang="zh-CN" sz="18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endParaRPr lang="en-US" altLang="zh-CN" sz="18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 lvl="0" indent="-342900" algn="just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800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</m:oMath>
                </a14:m>
                <a:r>
                  <a:rPr lang="zh-CN" altLang="en-US" sz="18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次</a:t>
                </a:r>
                <a:r>
                  <a:rPr lang="en-US" altLang="zh-CN" sz="18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TABLE-INSERT</a:t>
                </a:r>
                <a:r>
                  <a:rPr lang="zh-CN" altLang="en-US" sz="18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操作的总的摊还代价就是总的实际代价的一个上界</a:t>
                </a:r>
              </a:p>
              <a:p>
                <a:pPr algn="just">
                  <a:lnSpc>
                    <a:spcPct val="100000"/>
                  </a:lnSpc>
                </a:pPr>
                <a:r>
                  <a:rPr lang="zh-CN" altLang="en-US" sz="16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endParaRPr lang="zh-CN" altLang="en-US" sz="16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just"/>
                <a:endParaRPr lang="zh-CN" altLang="en-US" sz="16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圆角矩形标注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1602105"/>
                <a:ext cx="4067944" cy="1549400"/>
              </a:xfrm>
              <a:prstGeom prst="wedgeRoundRectCallout">
                <a:avLst>
                  <a:gd name="adj1" fmla="val -65562"/>
                  <a:gd name="adj2" fmla="val -12261"/>
                  <a:gd name="adj3" fmla="val 16667"/>
                </a:avLst>
              </a:prstGeom>
              <a:blipFill>
                <a:blip r:embed="rId6"/>
                <a:stretch>
                  <a:fillRect b="-27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3">
                <a:extLst>
                  <a:ext uri="{FF2B5EF4-FFF2-40B4-BE49-F238E27FC236}">
                    <a16:creationId xmlns:a16="http://schemas.microsoft.com/office/drawing/2014/main" id="{CDDD8BB6-D968-4A3B-9B25-401BE80897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504" y="846908"/>
                <a:ext cx="5398149" cy="34916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lIns="144000" tIns="144000" bIns="144000">
                <a:spAutoFit/>
              </a:bodyPr>
              <a:lstStyle/>
              <a:p>
                <a:pPr>
                  <a:defRPr/>
                </a:pPr>
                <a:r>
                  <a:rPr lang="zh-CN" altLang="en-US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算法：</a:t>
                </a:r>
                <a:r>
                  <a:rPr lang="en-US" altLang="zh-CN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TABLE-INSERT(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𝑇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, 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𝑥</m:t>
                    </m:r>
                  </m:oMath>
                </a14:m>
                <a:r>
                  <a:rPr lang="en-US" altLang="zh-CN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)</a:t>
                </a:r>
                <a:endParaRPr lang="en-US" sz="16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1. 	</a:t>
                </a:r>
                <a:r>
                  <a:rPr lang="en-US" altLang="zh-CN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If 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𝑠𝑖𝑧𝑒</m:t>
                    </m:r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[</m:t>
                    </m:r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𝑇</m:t>
                    </m:r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]==0</m:t>
                    </m:r>
                  </m:oMath>
                </a14:m>
                <a:r>
                  <a:rPr lang="en-US" altLang="zh-CN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 Then </a:t>
                </a:r>
                <a:endParaRPr lang="en-US" sz="16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2. 		</a:t>
                </a:r>
                <a:r>
                  <a:rPr lang="en-US" altLang="zh-CN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allocate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𝑡𝑎𝑏𝑙𝑒</m:t>
                    </m:r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𝑇</m:t>
                    </m:r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 </m:t>
                    </m:r>
                  </m:oMath>
                </a14:m>
                <a:r>
                  <a:rPr lang="en-US" altLang="zh-CN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with 1 slot</a:t>
                </a:r>
                <a:r>
                  <a:rPr lang="zh-CN" altLang="en-US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lang="en-US" sz="16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3. </a:t>
                </a:r>
                <a14:m>
                  <m:oMath xmlns:m="http://schemas.openxmlformats.org/officeDocument/2006/math">
                    <m:r>
                      <a:rPr lang="en-US" altLang="zh-CN" sz="1600" b="0" i="0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                  </m:t>
                    </m:r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𝑠𝑖𝑧𝑒</m:t>
                    </m:r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  <m:r>
                      <m:rPr>
                        <m:nor/>
                      </m:rPr>
                      <a:rPr lang="en-US" altLang="zh-CN" sz="1600" dirty="0" smtClean="0">
                        <a:solidFill>
                          <a:srgbClr val="2F12DE"/>
                        </a:solidFill>
                        <a:latin typeface="华文细黑" panose="02010600040101010101" charset="-122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</m:t>
                    </m:r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zh-CN" altLang="en-US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6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4. 	</a:t>
                </a:r>
                <a:r>
                  <a:rPr lang="en-US" altLang="zh-CN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If 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𝑛𝑢𝑚</m:t>
                    </m:r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]==</m:t>
                    </m:r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𝑠𝑖𝑧𝑒</m:t>
                    </m:r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altLang="zh-CN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Then</a:t>
                </a:r>
                <a:endParaRPr lang="zh-CN" altLang="en-US" sz="16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5. 		</a:t>
                </a:r>
                <a:r>
                  <a:rPr lang="en-US" altLang="zh-CN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allocate new table with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16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</m:t>
                    </m:r>
                    <m:r>
                      <a:rPr lang="en-US" altLang="zh-CN" sz="16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𝑠𝑖𝑧𝑒</m:t>
                    </m:r>
                    <m:r>
                      <a:rPr lang="en-US" altLang="zh-CN" sz="16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16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16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 </m:t>
                    </m:r>
                  </m:oMath>
                </a14:m>
                <a:r>
                  <a:rPr lang="en-US" altLang="zh-CN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slots</a:t>
                </a:r>
                <a:r>
                  <a:rPr lang="zh-CN" altLang="en-US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r>
                  <a:rPr lang="en-US" altLang="zh-CN" sz="1600" dirty="0">
                    <a:solidFill>
                      <a:schemeClr val="accent6">
                        <a:lumMod val="75000"/>
                      </a:schemeClr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endParaRPr lang="en-US" altLang="zh-CN" sz="16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6. 		insert all items in </a:t>
                </a:r>
                <a:r>
                  <a:rPr lang="en-US" altLang="zh-CN" sz="1600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table[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altLang="zh-CN" sz="1600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] </a:t>
                </a:r>
                <a:r>
                  <a:rPr lang="en-US" altLang="zh-CN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into new-table</a:t>
                </a:r>
                <a:r>
                  <a:rPr lang="zh-CN" altLang="en-US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6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7.                  free </a:t>
                </a:r>
                <a:r>
                  <a:rPr lang="en-US" altLang="zh-CN" sz="1600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table[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altLang="zh-CN" sz="1600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]</a:t>
                </a:r>
                <a:r>
                  <a:rPr lang="zh-CN" altLang="en-US" sz="1600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6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8.               </a:t>
                </a:r>
                <a14:m>
                  <m:oMath xmlns:m="http://schemas.openxmlformats.org/officeDocument/2006/math">
                    <m:r>
                      <a:rPr lang="en-US" altLang="zh-CN" sz="1600" b="0" i="0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  </m:t>
                    </m:r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𝑡𝑎𝑏𝑙𝑒</m:t>
                    </m:r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16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  <m:r>
                      <a:rPr lang="en-US" altLang="zh-CN" sz="16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</m:t>
                    </m:r>
                  </m:oMath>
                </a14:m>
                <a:r>
                  <a:rPr lang="en-US" altLang="zh-CN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new-table</a:t>
                </a:r>
                <a:r>
                  <a:rPr lang="zh-CN" altLang="en-US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6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9.               </a:t>
                </a:r>
                <a14:m>
                  <m:oMath xmlns:m="http://schemas.openxmlformats.org/officeDocument/2006/math">
                    <m:r>
                      <a:rPr lang="en-US" altLang="zh-CN" sz="1600" b="0" i="0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  </m:t>
                    </m:r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𝑠𝑖𝑧𝑒</m:t>
                    </m:r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16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  <m:r>
                      <a:rPr lang="en-US" altLang="zh-CN" sz="16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</m:t>
                    </m:r>
                    <m:r>
                      <a:rPr lang="en-US" altLang="zh-CN" sz="16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16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</m:t>
                    </m:r>
                    <m:r>
                      <a:rPr lang="en-US" altLang="zh-CN" sz="16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𝑠𝑖𝑧𝑒</m:t>
                    </m:r>
                    <m:r>
                      <a:rPr lang="en-US" altLang="zh-CN" sz="16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16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zh-CN" altLang="en-US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6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10.     Insert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altLang="zh-CN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into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𝑡𝑎𝑏𝑙𝑒</m:t>
                    </m:r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16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zh-CN" altLang="en-US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6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11.    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𝑛𝑢𝑚</m:t>
                    </m:r>
                    <m:r>
                      <a:rPr lang="en-US" altLang="zh-CN" sz="16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16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  <m:r>
                      <a:rPr lang="en-US" altLang="zh-CN" sz="16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</m:t>
                    </m:r>
                    <m:r>
                      <a:rPr lang="en-US" altLang="zh-CN" sz="16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𝑛𝑢𝑚</m:t>
                    </m:r>
                    <m:r>
                      <a:rPr lang="en-US" altLang="zh-CN" sz="16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16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]+1</m:t>
                    </m:r>
                  </m:oMath>
                </a14:m>
                <a:r>
                  <a:rPr lang="en-US" altLang="zh-CN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.</a:t>
                </a:r>
                <a:r>
                  <a:rPr lang="en-US" altLang="zh-CN" sz="1600" dirty="0">
                    <a:solidFill>
                      <a:schemeClr val="accent6">
                        <a:lumMod val="75000"/>
                      </a:schemeClr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" name="Text Box 3">
                <a:extLst>
                  <a:ext uri="{FF2B5EF4-FFF2-40B4-BE49-F238E27FC236}">
                    <a16:creationId xmlns:a16="http://schemas.microsoft.com/office/drawing/2014/main" id="{CDDD8BB6-D968-4A3B-9B25-401BE8089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4" y="846908"/>
                <a:ext cx="5398149" cy="3491689"/>
              </a:xfrm>
              <a:prstGeom prst="rect">
                <a:avLst/>
              </a:prstGeom>
              <a:blipFill>
                <a:blip r:embed="rId3"/>
                <a:stretch>
                  <a:fillRect r="-317"/>
                </a:stretch>
              </a:blipFill>
              <a:ln w="9525">
                <a:noFill/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618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-61498" y="404664"/>
                <a:ext cx="9266996" cy="449580"/>
              </a:xfrm>
            </p:spPr>
            <p:txBody>
              <a:bodyPr wrap="square" lIns="91440" tIns="45720" rIns="91440" bIns="45720" anchor="t"/>
              <a:lstStyle/>
              <a:p>
                <a:pPr indent="0" latinLnBrk="0">
                  <a:spcBef>
                    <a:spcPts val="0"/>
                  </a:spcBef>
                  <a:buFont typeface="Wingdings" panose="05000000000000000000" pitchFamily="2" charset="2"/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初始为空的表上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次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TABLE-INSERT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操作的代价分析-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势能法分析</a:t>
                </a:r>
              </a:p>
            </p:txBody>
          </p:sp>
        </mc:Choice>
        <mc:Fallback xmlns="">
          <p:sp>
            <p:nvSpPr>
              <p:cNvPr id="11161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61498" y="404664"/>
                <a:ext cx="9266996" cy="449580"/>
              </a:xfrm>
              <a:blipFill>
                <a:blip r:embed="rId4"/>
                <a:stretch>
                  <a:fillRect t="-14865" b="-337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592" name="Rectangle 8"/>
              <p:cNvSpPr/>
              <p:nvPr/>
            </p:nvSpPr>
            <p:spPr>
              <a:xfrm>
                <a:off x="5674655" y="1303068"/>
                <a:ext cx="3390606" cy="638175"/>
              </a:xfrm>
              <a:prstGeom prst="rect">
                <a:avLst/>
              </a:prstGeom>
              <a:solidFill>
                <a:srgbClr val="00FFCC"/>
              </a:solidFill>
              <a:ln w="9525">
                <a:noFill/>
              </a:ln>
            </p:spPr>
            <p:txBody>
              <a:bodyPr wrap="none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noProof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𝜙</m:t>
                      </m:r>
                      <m:r>
                        <a:rPr lang="zh-CN" altLang="en-US" sz="2000" i="1" dirty="0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华文细黑" panose="02010600040101010101" charset="-122"/>
                        </a:rPr>
                        <m:t>(</m:t>
                      </m:r>
                      <m:r>
                        <a:rPr lang="en-US" altLang="zh-CN" sz="2000" i="1" dirty="0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华文细黑" panose="02010600040101010101" charset="-122"/>
                        </a:rPr>
                        <m:t>𝑇</m:t>
                      </m:r>
                      <m:r>
                        <a:rPr lang="en-US" altLang="zh-CN" sz="2000" i="1" dirty="0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华文细黑" panose="02010600040101010101" charset="-122"/>
                        </a:rPr>
                        <m:t>)=2∗</m:t>
                      </m:r>
                      <m:r>
                        <a:rPr lang="en-US" altLang="zh-CN" sz="2000" i="1" dirty="0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华文细黑" panose="02010600040101010101" charset="-122"/>
                        </a:rPr>
                        <m:t>𝑛𝑢𝑚</m:t>
                      </m:r>
                      <m:r>
                        <a:rPr lang="en-US" altLang="zh-CN" sz="2000" i="1" dirty="0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华文细黑" panose="02010600040101010101" charset="-122"/>
                        </a:rPr>
                        <m:t>[</m:t>
                      </m:r>
                      <m:r>
                        <a:rPr lang="en-US" altLang="zh-CN" sz="2000" i="1" dirty="0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华文细黑" panose="02010600040101010101" charset="-122"/>
                        </a:rPr>
                        <m:t>𝑇</m:t>
                      </m:r>
                      <m:r>
                        <a:rPr lang="en-US" altLang="zh-CN" sz="2000" i="1" dirty="0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华文细黑" panose="02010600040101010101" charset="-122"/>
                        </a:rPr>
                        <m:t>]−</m:t>
                      </m:r>
                      <m:r>
                        <a:rPr lang="en-US" altLang="zh-CN" sz="2000" i="1" dirty="0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华文细黑" panose="02010600040101010101" charset="-122"/>
                        </a:rPr>
                        <m:t>𝑠𝑖𝑧𝑒</m:t>
                      </m:r>
                      <m:r>
                        <a:rPr lang="en-US" altLang="zh-CN" sz="2000" i="1" dirty="0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华文细黑" panose="02010600040101010101" charset="-122"/>
                        </a:rPr>
                        <m:t>[</m:t>
                      </m:r>
                      <m:r>
                        <a:rPr lang="en-US" altLang="zh-CN" sz="2000" i="1" dirty="0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华文细黑" panose="02010600040101010101" charset="-122"/>
                        </a:rPr>
                        <m:t>𝑇</m:t>
                      </m:r>
                      <m:r>
                        <a:rPr lang="en-US" altLang="zh-CN" sz="2000" i="1" dirty="0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华文细黑" panose="02010600040101010101" charset="-122"/>
                        </a:rPr>
                        <m:t>] </m:t>
                      </m:r>
                    </m:oMath>
                  </m:oMathPara>
                </a14:m>
                <a:endParaRPr lang="zh-CN" altLang="en-US" sz="2000" dirty="0">
                  <a:solidFill>
                    <a:srgbClr val="2F12DE"/>
                  </a:solidFill>
                </a:endParaRPr>
              </a:p>
            </p:txBody>
          </p:sp>
        </mc:Choice>
        <mc:Fallback xmlns="">
          <p:sp>
            <p:nvSpPr>
              <p:cNvPr id="67592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655" y="1303068"/>
                <a:ext cx="3390606" cy="638175"/>
              </a:xfrm>
              <a:prstGeom prst="rect">
                <a:avLst/>
              </a:prstGeom>
              <a:blipFill>
                <a:blip r:embed="rId5"/>
                <a:stretch>
                  <a:fillRect l="-719" r="-360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594" name="Rectangle 10"/>
              <p:cNvSpPr/>
              <p:nvPr/>
            </p:nvSpPr>
            <p:spPr>
              <a:xfrm>
                <a:off x="5676618" y="1941243"/>
                <a:ext cx="3390606" cy="921573"/>
              </a:xfrm>
              <a:prstGeom prst="rect">
                <a:avLst/>
              </a:prstGeom>
              <a:solidFill>
                <a:srgbClr val="00FFCC"/>
              </a:solidFill>
              <a:ln w="9525">
                <a:noFill/>
              </a:ln>
            </p:spPr>
            <p:txBody>
              <a:bodyPr wrap="none" anchor="ctr"/>
              <a:lstStyle/>
              <a:p>
                <a:pPr algn="l">
                  <a:buFont typeface="Wingdings" panose="05000000000000000000" pitchFamily="2" charset="2"/>
                  <a:buNone/>
                </a:pPr>
                <a:r>
                  <a:rPr kumimoji="1" lang="zh-CN" altLang="en-US" sz="200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KaiTi" panose="02010609060101010101" pitchFamily="49" charset="-122"/>
                    <a:cs typeface="Times New Roman" panose="02020603050405020304" pitchFamily="18" charset="0"/>
                    <a:sym typeface="+mn-ea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CN" sz="2000" b="0" i="1" noProof="0" smtClean="0">
                        <a:ln>
                          <a:noFill/>
                        </a:ln>
                        <a:solidFill>
                          <a:srgbClr val="2F12D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KaiTi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𝑖</m:t>
                    </m:r>
                  </m:oMath>
                </a14:m>
                <a:r>
                  <a:rPr kumimoji="1" lang="zh-CN" altLang="en-US" sz="200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KaiTi" panose="02010609060101010101" pitchFamily="49" charset="-122"/>
                    <a:cs typeface="Times New Roman" panose="02020603050405020304" pitchFamily="18" charset="0"/>
                    <a:sym typeface="+mn-ea"/>
                  </a:rPr>
                  <a:t>次操作的摊还代价</a:t>
                </a:r>
                <a:r>
                  <a:rPr kumimoji="1" lang="en-US" altLang="zh-CN" sz="200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细黑" panose="02010600040101010101" charset="-122"/>
                    <a:ea typeface="华文细黑" panose="02010600040101010101" charset="-122"/>
                    <a:cs typeface="华文细黑" panose="02010600040101010101" charset="-122"/>
                    <a:sym typeface="+mn-ea"/>
                  </a:rPr>
                  <a:t>：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000" b="0" i="1" noProof="0" smtClean="0">
                              <a:ln>
                                <a:noFill/>
                              </a:ln>
                              <a:solidFill>
                                <a:srgbClr val="2F12D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华文细黑" panose="02010600040101010101" charset="-122"/>
                              <a:sym typeface="+mn-ea"/>
                            </a:rPr>
                          </m:ctrlPr>
                        </m:sSubSupPr>
                        <m:e>
                          <m:r>
                            <a:rPr kumimoji="1" lang="en-US" altLang="zh-CN" sz="2000" b="0" i="1" noProof="0" smtClean="0">
                              <a:ln>
                                <a:noFill/>
                              </a:ln>
                              <a:solidFill>
                                <a:srgbClr val="2F12D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华文细黑" panose="02010600040101010101" charset="-122"/>
                              <a:sym typeface="+mn-ea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000" b="0" i="1" noProof="0" smtClean="0">
                              <a:ln>
                                <a:noFill/>
                              </a:ln>
                              <a:solidFill>
                                <a:srgbClr val="2F12D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华文细黑" panose="02010600040101010101" charset="-122"/>
                              <a:sym typeface="+mn-ea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000" b="0" i="1" noProof="0" smtClean="0">
                              <a:ln>
                                <a:noFill/>
                              </a:ln>
                              <a:solidFill>
                                <a:srgbClr val="2F12D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华文细黑" panose="02010600040101010101" charset="-122"/>
                              <a:sym typeface="+mn-ea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CN" sz="2000" b="0" i="1" noProof="0" smtClean="0">
                          <a:ln>
                            <a:noFill/>
                          </a:ln>
                          <a:solidFill>
                            <a:srgbClr val="2F12D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华文细黑" panose="02010600040101010101" charset="-122"/>
                          <a:sym typeface="+mn-ea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000" b="0" i="1" noProof="0" smtClean="0">
                              <a:ln>
                                <a:noFill/>
                              </a:ln>
                              <a:solidFill>
                                <a:srgbClr val="2F12D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华文细黑" panose="02010600040101010101" charset="-122"/>
                              <a:sym typeface="+mn-ea"/>
                            </a:rPr>
                          </m:ctrlPr>
                        </m:sSubPr>
                        <m:e>
                          <m:r>
                            <a:rPr kumimoji="1" lang="en-US" altLang="zh-CN" sz="2000" b="0" i="1" noProof="0" smtClean="0">
                              <a:ln>
                                <a:noFill/>
                              </a:ln>
                              <a:solidFill>
                                <a:srgbClr val="2F12D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华文细黑" panose="02010600040101010101" charset="-122"/>
                              <a:sym typeface="+mn-ea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000" b="0" i="1" noProof="0" smtClean="0">
                              <a:ln>
                                <a:noFill/>
                              </a:ln>
                              <a:solidFill>
                                <a:srgbClr val="2F12D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华文细黑" panose="02010600040101010101" charset="-122"/>
                              <a:sym typeface="+mn-ea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2000" b="0" i="1" noProof="0" smtClean="0">
                          <a:ln>
                            <a:noFill/>
                          </a:ln>
                          <a:solidFill>
                            <a:srgbClr val="2F12D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华文细黑" panose="02010600040101010101" charset="-122"/>
                          <a:sym typeface="+mn-ea"/>
                        </a:rPr>
                        <m:t>+</m:t>
                      </m:r>
                      <m:r>
                        <a:rPr kumimoji="1" lang="en-US" altLang="zh-CN" sz="2000" b="0" i="1" noProof="0" smtClean="0">
                          <a:ln>
                            <a:noFill/>
                          </a:ln>
                          <a:solidFill>
                            <a:srgbClr val="2F12D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+mn-ea"/>
                        </a:rPr>
                        <m:t>𝜙</m:t>
                      </m:r>
                      <m:d>
                        <m:dPr>
                          <m:ctrlPr>
                            <a:rPr kumimoji="1" lang="en-US" altLang="zh-CN" sz="2000" b="0" i="1" noProof="0" smtClean="0">
                              <a:ln>
                                <a:noFill/>
                              </a:ln>
                              <a:solidFill>
                                <a:srgbClr val="2F12D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b="0" i="1" noProof="0" smtClean="0">
                                  <a:ln>
                                    <a:noFill/>
                                  </a:ln>
                                  <a:solidFill>
                                    <a:srgbClr val="2F12D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noProof="0" smtClean="0">
                                  <a:ln>
                                    <a:noFill/>
                                  </a:ln>
                                  <a:solidFill>
                                    <a:srgbClr val="2F12D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zh-CN" sz="2000" b="0" i="1" noProof="0" smtClean="0">
                                  <a:ln>
                                    <a:noFill/>
                                  </a:ln>
                                  <a:solidFill>
                                    <a:srgbClr val="2F12D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000" i="1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+mn-ea"/>
                        </a:rPr>
                        <m:t>−</m:t>
                      </m:r>
                      <m:r>
                        <a:rPr kumimoji="1" lang="en-US" altLang="zh-CN" sz="2000" i="1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+mn-ea"/>
                        </a:rPr>
                        <m:t>𝜙</m:t>
                      </m:r>
                      <m:d>
                        <m:dPr>
                          <m:ctrlPr>
                            <a:rPr kumimoji="1" lang="en-US" altLang="zh-CN" sz="2000" i="1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i="1" smtClean="0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𝑖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zh-CN" sz="200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charset="-122"/>
                  <a:ea typeface="华文细黑" panose="02010600040101010101" charset="-122"/>
                  <a:cs typeface="华文细黑" panose="02010600040101010101" charset="-122"/>
                  <a:sym typeface="+mn-ea"/>
                </a:endParaRPr>
              </a:p>
              <a:p>
                <a:pPr algn="l">
                  <a:buFont typeface="Wingdings" panose="05000000000000000000" pitchFamily="2" charset="2"/>
                  <a:buNone/>
                </a:pPr>
                <a:r>
                  <a:rPr lang="en-US" altLang="zh-CN" sz="2000" dirty="0"/>
                  <a:t> </a:t>
                </a:r>
              </a:p>
            </p:txBody>
          </p:sp>
        </mc:Choice>
        <mc:Fallback xmlns="">
          <p:sp>
            <p:nvSpPr>
              <p:cNvPr id="67594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618" y="1941243"/>
                <a:ext cx="3390606" cy="921573"/>
              </a:xfrm>
              <a:prstGeom prst="rect">
                <a:avLst/>
              </a:prstGeom>
              <a:blipFill>
                <a:blip r:embed="rId6"/>
                <a:stretch>
                  <a:fillRect l="-1799" t="-9211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595" name="Rectangle 11"/>
          <p:cNvSpPr/>
          <p:nvPr/>
        </p:nvSpPr>
        <p:spPr>
          <a:xfrm>
            <a:off x="5674655" y="2636912"/>
            <a:ext cx="3390606" cy="457200"/>
          </a:xfrm>
          <a:prstGeom prst="rect">
            <a:avLst/>
          </a:prstGeom>
          <a:solidFill>
            <a:srgbClr val="00FFCC"/>
          </a:solidFill>
          <a:ln w="9525">
            <a:noFill/>
          </a:ln>
        </p:spPr>
        <p:txBody>
          <a:bodyPr wrap="none" anchor="ctr"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z="2000" dirty="0">
                <a:ea typeface="楷体" panose="02010609060101010101" pitchFamily="49" charset="-122"/>
                <a:cs typeface="Times New Roman" panose="02020603050405020304" pitchFamily="18" charset="0"/>
              </a:rPr>
              <a:t>如果发生扩张：</a:t>
            </a:r>
            <a:r>
              <a:rPr lang="en-US" altLang="zh-CN" sz="2000" dirty="0"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597" name="Rectangle 13"/>
              <p:cNvSpPr/>
              <p:nvPr/>
            </p:nvSpPr>
            <p:spPr>
              <a:xfrm>
                <a:off x="7812360" y="2636912"/>
                <a:ext cx="1026795" cy="381000"/>
              </a:xfrm>
              <a:prstGeom prst="rect">
                <a:avLst/>
              </a:prstGeom>
              <a:solidFill>
                <a:srgbClr val="00FFCC"/>
              </a:solidFill>
              <a:ln w="9525">
                <a:noFill/>
              </a:ln>
            </p:spPr>
            <p:txBody>
              <a:bodyPr wrap="none" anchor="ctr"/>
              <a:lstStyle/>
              <a:p>
                <a:pPr algn="ctr">
                  <a:buFont typeface="Wingdings" panose="05000000000000000000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𝒄</m:t>
                      </m:r>
                      <m:r>
                        <a:rPr lang="en-US" altLang="zh-CN" sz="2000" b="1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’</m:t>
                      </m:r>
                      <m:r>
                        <a:rPr lang="en-US" altLang="zh-CN" sz="2000" b="1" i="1" baseline="-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𝒊</m:t>
                      </m:r>
                      <m:r>
                        <a:rPr lang="en-US" altLang="zh-CN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 </m:t>
                      </m:r>
                      <m:r>
                        <a:rPr lang="en-US" altLang="zh-CN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𝟑</m:t>
                      </m:r>
                    </m:oMath>
                  </m:oMathPara>
                </a14:m>
                <a:endParaRPr lang="en-US" altLang="zh-CN" sz="2000" b="1" dirty="0">
                  <a:solidFill>
                    <a:srgbClr val="FF0000"/>
                  </a:solidFill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7597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360" y="2636912"/>
                <a:ext cx="1026795" cy="381000"/>
              </a:xfrm>
              <a:prstGeom prst="rect">
                <a:avLst/>
              </a:prstGeom>
              <a:blipFill>
                <a:blip r:embed="rId7"/>
                <a:stretch>
                  <a:fillRect b="-9677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2"/>
          <p:cNvSpPr>
            <a:spLocks noGrp="1"/>
          </p:cNvSpPr>
          <p:nvPr>
            <p:ph type="title"/>
          </p:nvPr>
        </p:nvSpPr>
        <p:spPr>
          <a:xfrm>
            <a:off x="388496" y="0"/>
            <a:ext cx="8229600" cy="476672"/>
          </a:xfrm>
        </p:spPr>
        <p:txBody>
          <a:bodyPr wrap="square" lIns="91440" tIns="45720" rIns="91440" bIns="45720" anchor="ctr"/>
          <a:lstStyle/>
          <a:p>
            <a:r>
              <a:rPr lang="zh-CN" altLang="en-US" sz="4000" dirty="0">
                <a:solidFill>
                  <a:srgbClr val="2F12DE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动态表</a:t>
            </a:r>
            <a:r>
              <a:rPr lang="zh-CN" altLang="en-US" sz="4000" dirty="0">
                <a:solidFill>
                  <a:srgbClr val="2F12DE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—</a:t>
            </a:r>
            <a:r>
              <a:rPr lang="zh-CN" altLang="en-US" sz="4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表的扩张</a:t>
            </a:r>
            <a:endParaRPr lang="zh-CN" altLang="en-US" sz="4000" kern="1200" dirty="0">
              <a:solidFill>
                <a:srgbClr val="FF0000"/>
              </a:solidFill>
              <a:latin typeface="+mj-ea"/>
              <a:cs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C9EA46D-257C-4038-88F2-B2CA2A1075F7}"/>
                  </a:ext>
                </a:extLst>
              </p:cNvPr>
              <p:cNvSpPr txBox="1"/>
              <p:nvPr/>
            </p:nvSpPr>
            <p:spPr>
              <a:xfrm>
                <a:off x="0" y="4493848"/>
                <a:ext cx="9108504" cy="22469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发生扩张：</a:t>
                </a:r>
                <a:r>
                  <a:rPr kumimoji="1" lang="en-US" altLang="zh-CN" sz="2000" dirty="0">
                    <a:solidFill>
                      <a:srgbClr val="2F12DE"/>
                    </a:solidFill>
                    <a:ea typeface="华文细黑" panose="02010600040101010101" charset="-122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  <a:sym typeface="+mn-ea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  <a:sym typeface="+mn-ea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2000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  <a:sym typeface="+mn-ea"/>
                          </a:rPr>
                          <m:t>𝑖</m:t>
                        </m:r>
                      </m:sub>
                    </m:sSub>
                    <m:r>
                      <a:rPr kumimoji="1" lang="en-US" altLang="zh-CN" sz="2000" i="1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sym typeface="+mn-ea"/>
                      </a:rPr>
                      <m:t>=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𝑛𝑢𝑚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0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𝑠𝑖𝑧𝑒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=2∗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𝑠𝑖𝑧𝑒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  <m:r>
                          <a:rPr lang="en-US" altLang="zh-CN" sz="2000" b="0" i="1" dirty="0" smtClean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−1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;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𝑛𝑢𝑚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  <m:r>
                          <a:rPr lang="en-US" altLang="zh-CN" sz="2000" b="0" i="1" dirty="0" smtClean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−1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𝑠𝑖𝑧𝑒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  <m:r>
                          <a:rPr lang="en-US" altLang="zh-CN" sz="2000" b="0" i="1" dirty="0" smtClean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−1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𝑛𝑢𝑚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−1</m:t>
                    </m:r>
                  </m:oMath>
                </a14:m>
                <a:r>
                  <a:rPr lang="zh-CN" altLang="en-US" sz="2000" dirty="0">
                    <a:solidFill>
                      <a:srgbClr val="2F12DE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𝑠𝑖𝑧𝑒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=2∗(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𝑛𝑢𝑚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</m:sub>
                    </m:sSub>
                    <m:r>
                      <a:rPr lang="en-US" altLang="zh-CN" sz="20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−1</m:t>
                    </m:r>
                    <m:r>
                      <a:rPr lang="en-US" altLang="zh-CN" sz="2000" b="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)</m:t>
                    </m:r>
                  </m:oMath>
                </a14:m>
                <a:endParaRPr lang="en-US" altLang="zh-CN" sz="20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kumimoji="1"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  <a:sym typeface="+mn-ea"/>
                  </a:rPr>
                  <a:t>势能</a:t>
                </a:r>
                <a:endParaRPr kumimoji="1" lang="en-US" altLang="zh-CN" sz="2000" dirty="0"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000" i="1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sym typeface="+mn-ea"/>
                            </a:rPr>
                          </m:ctrlPr>
                        </m:sSubSupPr>
                        <m:e>
                          <m:r>
                            <a:rPr kumimoji="1" lang="en-US" altLang="zh-CN" sz="2000" i="1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sym typeface="+mn-ea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000" i="1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sym typeface="+mn-ea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000" i="1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sym typeface="+mn-ea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CN" sz="2000" i="1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sym typeface="+mn-ea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sym typeface="+mn-ea"/>
                            </a:rPr>
                          </m:ctrlPr>
                        </m:sSubPr>
                        <m:e>
                          <m:r>
                            <a:rPr kumimoji="1" lang="en-US" altLang="zh-CN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sym typeface="+mn-ea"/>
                            </a:rPr>
                            <m:t>𝒄</m:t>
                          </m:r>
                        </m:e>
                        <m:sub>
                          <m:r>
                            <a:rPr kumimoji="1" lang="en-US" altLang="zh-CN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sym typeface="+mn-ea"/>
                            </a:rPr>
                            <m:t>𝒊</m:t>
                          </m:r>
                        </m:sub>
                      </m:sSub>
                      <m:r>
                        <a:rPr kumimoji="1" lang="en-US" altLang="zh-CN" sz="2000" i="1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sym typeface="+mn-ea"/>
                        </a:rPr>
                        <m:t>+</m:t>
                      </m:r>
                      <m:r>
                        <a:rPr kumimoji="1" lang="en-US" altLang="zh-CN" sz="2000" i="1" smtClean="0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+mn-ea"/>
                        </a:rPr>
                        <m:t>𝜙</m:t>
                      </m:r>
                      <m:d>
                        <m:dPr>
                          <m:ctrlPr>
                            <a:rPr kumimoji="1" lang="en-US" altLang="zh-CN" sz="2000" i="1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000" i="1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+mn-ea"/>
                        </a:rPr>
                        <m:t>−</m:t>
                      </m:r>
                      <m:r>
                        <a:rPr kumimoji="1" lang="en-US" altLang="zh-CN" sz="200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+mn-ea"/>
                        </a:rPr>
                        <m:t>𝜙</m:t>
                      </m:r>
                      <m:d>
                        <m:dPr>
                          <m:ctrlPr>
                            <a:rPr kumimoji="1" lang="en-US" altLang="zh-CN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𝑖</m:t>
                              </m:r>
                              <m:r>
                                <a:rPr kumimoji="1" lang="en-US" altLang="zh-CN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000" i="1" smtClean="0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+mn-ea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𝒏𝒖𝒎</m:t>
                          </m:r>
                        </m:e>
                        <m:sub>
                          <m:r>
                            <a:rPr lang="en-US" altLang="zh-CN" sz="20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𝒊</m:t>
                          </m:r>
                        </m:sub>
                      </m:sSub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+</m:t>
                      </m:r>
                      <m:d>
                        <m:dPr>
                          <m:ctrlP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2∗</m:t>
                          </m:r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𝑛𝑢𝑚</m:t>
                              </m:r>
                            </m:e>
                            <m:sub>
                              <m:r>
                                <a:rPr lang="en-US" altLang="zh-CN" sz="2000" b="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𝑠𝑖𝑧𝑒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−</m:t>
                      </m:r>
                      <m:r>
                        <a:rPr lang="en-US" altLang="zh-CN" sz="2000" b="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(</m:t>
                      </m:r>
                      <m:r>
                        <a:rPr lang="en-US" altLang="zh-CN" sz="200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2∗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𝑛𝑢𝑚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𝑖</m:t>
                          </m:r>
                          <m:r>
                            <a:rPr lang="en-US" altLang="zh-CN" sz="20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𝑠𝑖𝑧𝑒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𝑖</m:t>
                          </m:r>
                          <m:r>
                            <a:rPr lang="en-US" altLang="zh-CN" sz="20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b="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solidFill>
                    <a:schemeClr val="accent6">
                      <a:lumMod val="7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     =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𝑛𝑢𝑚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+</m:t>
                      </m:r>
                      <m:d>
                        <m:dPr>
                          <m:ctrlP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2∗</m:t>
                          </m:r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𝑛𝑢𝑚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−</m:t>
                          </m:r>
                          <m:r>
                            <a:rPr lang="en-US" altLang="zh-CN" sz="2000" i="1" dirty="0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2∗(</m:t>
                          </m:r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𝑛𝑢𝑚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i="1" dirty="0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−1)</m:t>
                          </m:r>
                        </m:e>
                      </m:d>
                      <m:r>
                        <a:rPr lang="en-US" altLang="zh-CN" sz="2000" b="0" i="1" dirty="0" smtClean="0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−(2</m:t>
                      </m:r>
                      <m:d>
                        <m:dPr>
                          <m:ctrlPr>
                            <a:rPr lang="en-US" altLang="zh-CN" sz="2000" b="0" i="1" dirty="0" smtClean="0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𝑛𝑢𝑚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i="1" dirty="0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−1</m:t>
                          </m:r>
                        </m:e>
                      </m:d>
                      <m:r>
                        <a:rPr lang="en-US" altLang="zh-CN" sz="2000" b="0" i="1" dirty="0" smtClean="0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−</m:t>
                      </m:r>
                      <m:d>
                        <m:dPr>
                          <m:ctrlPr>
                            <a:rPr lang="en-US" altLang="zh-CN" sz="2000" i="1" dirty="0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𝑛𝑢𝑚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i="1" dirty="0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−1</m:t>
                          </m:r>
                        </m:e>
                      </m:d>
                      <m:r>
                        <a:rPr lang="en-US" altLang="zh-CN" sz="2000" b="0" i="1" dirty="0" smtClean="0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     =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𝑛𝑢𝑚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0" i="1" dirty="0" smtClean="0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+2−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𝑛𝑢𝑚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0" i="1" dirty="0" smtClean="0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+1</m:t>
                      </m:r>
                    </m:oMath>
                  </m:oMathPara>
                </a14:m>
                <a:endParaRPr lang="en-US" altLang="zh-CN" sz="2000" b="0" dirty="0">
                  <a:solidFill>
                    <a:srgbClr val="2F12DE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     =3</m:t>
                      </m:r>
                    </m:oMath>
                  </m:oMathPara>
                </a14:m>
                <a:endParaRPr lang="zh-CN" altLang="en-US" sz="2000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C9EA46D-257C-4038-88F2-B2CA2A107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93848"/>
                <a:ext cx="9108504" cy="2246962"/>
              </a:xfrm>
              <a:prstGeom prst="rect">
                <a:avLst/>
              </a:prstGeom>
              <a:blipFill>
                <a:blip r:embed="rId8"/>
                <a:stretch>
                  <a:fillRect l="-669" t="-1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箭头: 右 2">
            <a:extLst>
              <a:ext uri="{FF2B5EF4-FFF2-40B4-BE49-F238E27FC236}">
                <a16:creationId xmlns:a16="http://schemas.microsoft.com/office/drawing/2014/main" id="{AE78D0D6-6CC7-4128-95D3-39C0C367A673}"/>
              </a:ext>
            </a:extLst>
          </p:cNvPr>
          <p:cNvSpPr/>
          <p:nvPr/>
        </p:nvSpPr>
        <p:spPr>
          <a:xfrm>
            <a:off x="5580112" y="4941168"/>
            <a:ext cx="288032" cy="160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7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7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7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7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92" grpId="0" bldLvl="0" animBg="1"/>
      <p:bldP spid="67594" grpId="0" bldLvl="0" animBg="1"/>
      <p:bldP spid="67595" grpId="0" bldLvl="0" animBg="1"/>
      <p:bldP spid="67597" grpId="0" bldLvl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3">
                <a:extLst>
                  <a:ext uri="{FF2B5EF4-FFF2-40B4-BE49-F238E27FC236}">
                    <a16:creationId xmlns:a16="http://schemas.microsoft.com/office/drawing/2014/main" id="{CDDD8BB6-D968-4A3B-9B25-401BE80897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504" y="846908"/>
                <a:ext cx="5398149" cy="34916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lIns="144000" tIns="144000" bIns="144000">
                <a:spAutoFit/>
              </a:bodyPr>
              <a:lstStyle/>
              <a:p>
                <a:pPr>
                  <a:defRPr/>
                </a:pPr>
                <a:r>
                  <a:rPr lang="zh-CN" altLang="en-US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算法：</a:t>
                </a:r>
                <a:r>
                  <a:rPr lang="en-US" altLang="zh-CN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TABLE-INSERT(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𝑇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, 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𝑥</m:t>
                    </m:r>
                  </m:oMath>
                </a14:m>
                <a:r>
                  <a:rPr lang="en-US" altLang="zh-CN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)</a:t>
                </a:r>
                <a:endParaRPr lang="en-US" sz="16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1. 	</a:t>
                </a:r>
                <a:r>
                  <a:rPr lang="en-US" altLang="zh-CN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If 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𝑠𝑖𝑧𝑒</m:t>
                    </m:r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[</m:t>
                    </m:r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𝑇</m:t>
                    </m:r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]==0</m:t>
                    </m:r>
                  </m:oMath>
                </a14:m>
                <a:r>
                  <a:rPr lang="en-US" altLang="zh-CN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 Then </a:t>
                </a:r>
                <a:endParaRPr lang="en-US" sz="16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2. 		</a:t>
                </a:r>
                <a:r>
                  <a:rPr lang="en-US" altLang="zh-CN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allocate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𝑡𝑎𝑏𝑙𝑒</m:t>
                    </m:r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cs typeface="华文细黑" panose="02010600040101010101" charset="-122"/>
                      </a:rPr>
                      <m:t>𝑇</m:t>
                    </m:r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 </m:t>
                    </m:r>
                  </m:oMath>
                </a14:m>
                <a:r>
                  <a:rPr lang="en-US" altLang="zh-CN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with 1 slot</a:t>
                </a:r>
                <a:r>
                  <a:rPr lang="zh-CN" altLang="en-US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lang="en-US" sz="16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3. </a:t>
                </a:r>
                <a14:m>
                  <m:oMath xmlns:m="http://schemas.openxmlformats.org/officeDocument/2006/math">
                    <m:r>
                      <a:rPr lang="en-US" altLang="zh-CN" sz="1600" b="0" i="0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                  </m:t>
                    </m:r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𝑠𝑖𝑧𝑒</m:t>
                    </m:r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  <m:r>
                      <m:rPr>
                        <m:nor/>
                      </m:rPr>
                      <a:rPr lang="en-US" altLang="zh-CN" sz="1600" dirty="0" smtClean="0">
                        <a:solidFill>
                          <a:srgbClr val="2F12DE"/>
                        </a:solidFill>
                        <a:latin typeface="华文细黑" panose="02010600040101010101" charset="-122"/>
                        <a:ea typeface="华文细黑" panose="02010600040101010101" charset="-122"/>
                        <a:cs typeface="华文细黑" panose="02010600040101010101" charset="-122"/>
                        <a:sym typeface="Symbol" panose="05050102010706020507" pitchFamily="18" charset="2"/>
                      </a:rPr>
                      <m:t></m:t>
                    </m:r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zh-CN" altLang="en-US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6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4. 	</a:t>
                </a:r>
                <a:r>
                  <a:rPr lang="en-US" altLang="zh-CN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If 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𝑛𝑢𝑚</m:t>
                    </m:r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]==</m:t>
                    </m:r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𝑠𝑖𝑧𝑒</m:t>
                    </m:r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altLang="zh-CN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Then</a:t>
                </a:r>
                <a:endParaRPr lang="zh-CN" altLang="en-US" sz="16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r>
                  <a:rPr lang="en-US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5. 		</a:t>
                </a:r>
                <a:r>
                  <a:rPr lang="en-US" altLang="zh-CN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allocate new table with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16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</m:t>
                    </m:r>
                    <m:r>
                      <a:rPr lang="en-US" altLang="zh-CN" sz="16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𝑠𝑖𝑧𝑒</m:t>
                    </m:r>
                    <m:r>
                      <a:rPr lang="en-US" altLang="zh-CN" sz="16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16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16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 </m:t>
                    </m:r>
                  </m:oMath>
                </a14:m>
                <a:r>
                  <a:rPr lang="en-US" altLang="zh-CN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slots</a:t>
                </a:r>
                <a:r>
                  <a:rPr lang="zh-CN" altLang="en-US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r>
                  <a:rPr lang="en-US" altLang="zh-CN" sz="1600" dirty="0">
                    <a:solidFill>
                      <a:schemeClr val="accent6">
                        <a:lumMod val="75000"/>
                      </a:schemeClr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endParaRPr lang="en-US" altLang="zh-CN" sz="16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6. 		insert all items in </a:t>
                </a:r>
                <a:r>
                  <a:rPr lang="en-US" altLang="zh-CN" sz="1600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table[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altLang="zh-CN" sz="1600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] </a:t>
                </a:r>
                <a:r>
                  <a:rPr lang="en-US" altLang="zh-CN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into new-table</a:t>
                </a:r>
                <a:r>
                  <a:rPr lang="zh-CN" altLang="en-US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6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7.                  free </a:t>
                </a:r>
                <a:r>
                  <a:rPr lang="en-US" altLang="zh-CN" sz="1600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table[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altLang="zh-CN" sz="1600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]</a:t>
                </a:r>
                <a:r>
                  <a:rPr lang="zh-CN" altLang="en-US" sz="1600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6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8.               </a:t>
                </a:r>
                <a14:m>
                  <m:oMath xmlns:m="http://schemas.openxmlformats.org/officeDocument/2006/math">
                    <m:r>
                      <a:rPr lang="en-US" altLang="zh-CN" sz="1600" b="0" i="0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  </m:t>
                    </m:r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𝑡𝑎𝑏𝑙𝑒</m:t>
                    </m:r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16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  <m:r>
                      <a:rPr lang="en-US" altLang="zh-CN" sz="16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</m:t>
                    </m:r>
                  </m:oMath>
                </a14:m>
                <a:r>
                  <a:rPr lang="en-US" altLang="zh-CN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new-table</a:t>
                </a:r>
                <a:r>
                  <a:rPr lang="zh-CN" altLang="en-US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6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9.               </a:t>
                </a:r>
                <a14:m>
                  <m:oMath xmlns:m="http://schemas.openxmlformats.org/officeDocument/2006/math">
                    <m:r>
                      <a:rPr lang="en-US" altLang="zh-CN" sz="1600" b="0" i="0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   </m:t>
                    </m:r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𝑠𝑖𝑧𝑒</m:t>
                    </m:r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16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  <m:r>
                      <a:rPr lang="en-US" altLang="zh-CN" sz="16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</m:t>
                    </m:r>
                    <m:r>
                      <a:rPr lang="en-US" altLang="zh-CN" sz="16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16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</m:t>
                    </m:r>
                    <m:r>
                      <a:rPr lang="en-US" altLang="zh-CN" sz="16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𝑠𝑖𝑧𝑒</m:t>
                    </m:r>
                    <m:r>
                      <a:rPr lang="en-US" altLang="zh-CN" sz="16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16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zh-CN" altLang="en-US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6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10.     Insert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altLang="zh-CN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 into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𝑡𝑎𝑏𝑙𝑒</m:t>
                    </m:r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16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zh-CN" altLang="en-US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lang="en-US" altLang="zh-CN" sz="16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11.    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𝑛𝑢𝑚</m:t>
                    </m:r>
                    <m:r>
                      <a:rPr lang="en-US" altLang="zh-CN" sz="16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16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</m:t>
                    </m:r>
                    <m:r>
                      <a:rPr lang="en-US" altLang="zh-CN" sz="16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</m:t>
                    </m:r>
                    <m:r>
                      <a:rPr lang="en-US" altLang="zh-CN" sz="16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𝑛𝑢𝑚</m:t>
                    </m:r>
                    <m:r>
                      <a:rPr lang="en-US" altLang="zh-CN" sz="16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sz="16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16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]+1</m:t>
                    </m:r>
                  </m:oMath>
                </a14:m>
                <a:r>
                  <a:rPr lang="en-US" altLang="zh-CN" sz="16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.</a:t>
                </a:r>
                <a:r>
                  <a:rPr lang="en-US" altLang="zh-CN" sz="1600" dirty="0">
                    <a:solidFill>
                      <a:schemeClr val="accent6">
                        <a:lumMod val="75000"/>
                      </a:schemeClr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" name="Text Box 3">
                <a:extLst>
                  <a:ext uri="{FF2B5EF4-FFF2-40B4-BE49-F238E27FC236}">
                    <a16:creationId xmlns:a16="http://schemas.microsoft.com/office/drawing/2014/main" id="{CDDD8BB6-D968-4A3B-9B25-401BE8089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4" y="846908"/>
                <a:ext cx="5398149" cy="3491689"/>
              </a:xfrm>
              <a:prstGeom prst="rect">
                <a:avLst/>
              </a:prstGeom>
              <a:blipFill>
                <a:blip r:embed="rId3"/>
                <a:stretch>
                  <a:fillRect r="-317"/>
                </a:stretch>
              </a:blipFill>
              <a:ln w="9525">
                <a:noFill/>
                <a:miter lim="800000"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618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-61498" y="404664"/>
                <a:ext cx="9266996" cy="449580"/>
              </a:xfrm>
            </p:spPr>
            <p:txBody>
              <a:bodyPr wrap="square" lIns="91440" tIns="45720" rIns="91440" bIns="45720" anchor="t"/>
              <a:lstStyle/>
              <a:p>
                <a:pPr indent="0" latinLnBrk="0">
                  <a:spcBef>
                    <a:spcPts val="0"/>
                  </a:spcBef>
                  <a:buFont typeface="Wingdings" panose="05000000000000000000" pitchFamily="2" charset="2"/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初始为空的表上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次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TABLE-INSERT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操作的代价分析-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势能法分析</a:t>
                </a:r>
              </a:p>
            </p:txBody>
          </p:sp>
        </mc:Choice>
        <mc:Fallback xmlns="">
          <p:sp>
            <p:nvSpPr>
              <p:cNvPr id="11161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61498" y="404664"/>
                <a:ext cx="9266996" cy="449580"/>
              </a:xfrm>
              <a:blipFill>
                <a:blip r:embed="rId4"/>
                <a:stretch>
                  <a:fillRect t="-14865" b="-337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592" name="Rectangle 8"/>
              <p:cNvSpPr/>
              <p:nvPr/>
            </p:nvSpPr>
            <p:spPr>
              <a:xfrm>
                <a:off x="5724129" y="1303068"/>
                <a:ext cx="3341132" cy="638175"/>
              </a:xfrm>
              <a:prstGeom prst="rect">
                <a:avLst/>
              </a:prstGeom>
              <a:solidFill>
                <a:srgbClr val="00FFCC"/>
              </a:solidFill>
              <a:ln w="9525">
                <a:noFill/>
              </a:ln>
            </p:spPr>
            <p:txBody>
              <a:bodyPr wrap="none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noProof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𝜙</m:t>
                      </m:r>
                      <m:r>
                        <a:rPr lang="zh-CN" altLang="en-US" sz="2000" i="1" dirty="0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华文细黑" panose="02010600040101010101" charset="-122"/>
                        </a:rPr>
                        <m:t>(</m:t>
                      </m:r>
                      <m:r>
                        <a:rPr lang="en-US" altLang="zh-CN" sz="2000" i="1" dirty="0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华文细黑" panose="02010600040101010101" charset="-122"/>
                        </a:rPr>
                        <m:t>𝑇</m:t>
                      </m:r>
                      <m:r>
                        <a:rPr lang="en-US" altLang="zh-CN" sz="2000" i="1" dirty="0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华文细黑" panose="02010600040101010101" charset="-122"/>
                        </a:rPr>
                        <m:t>)=2∗</m:t>
                      </m:r>
                      <m:r>
                        <a:rPr lang="en-US" altLang="zh-CN" sz="2000" i="1" dirty="0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华文细黑" panose="02010600040101010101" charset="-122"/>
                        </a:rPr>
                        <m:t>𝑛𝑢𝑚</m:t>
                      </m:r>
                      <m:r>
                        <a:rPr lang="en-US" altLang="zh-CN" sz="2000" i="1" dirty="0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华文细黑" panose="02010600040101010101" charset="-122"/>
                        </a:rPr>
                        <m:t>[</m:t>
                      </m:r>
                      <m:r>
                        <a:rPr lang="en-US" altLang="zh-CN" sz="2000" i="1" dirty="0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华文细黑" panose="02010600040101010101" charset="-122"/>
                        </a:rPr>
                        <m:t>𝑇</m:t>
                      </m:r>
                      <m:r>
                        <a:rPr lang="en-US" altLang="zh-CN" sz="2000" i="1" dirty="0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华文细黑" panose="02010600040101010101" charset="-122"/>
                        </a:rPr>
                        <m:t>]−</m:t>
                      </m:r>
                      <m:r>
                        <a:rPr lang="en-US" altLang="zh-CN" sz="2000" i="1" dirty="0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华文细黑" panose="02010600040101010101" charset="-122"/>
                        </a:rPr>
                        <m:t>𝑠𝑖𝑧𝑒</m:t>
                      </m:r>
                      <m:r>
                        <a:rPr lang="en-US" altLang="zh-CN" sz="2000" i="1" dirty="0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华文细黑" panose="02010600040101010101" charset="-122"/>
                        </a:rPr>
                        <m:t>[</m:t>
                      </m:r>
                      <m:r>
                        <a:rPr lang="en-US" altLang="zh-CN" sz="2000" i="1" dirty="0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华文细黑" panose="02010600040101010101" charset="-122"/>
                        </a:rPr>
                        <m:t>𝑇</m:t>
                      </m:r>
                      <m:r>
                        <a:rPr lang="en-US" altLang="zh-CN" sz="2000" i="1" dirty="0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华文细黑" panose="02010600040101010101" charset="-122"/>
                        </a:rPr>
                        <m:t>] </m:t>
                      </m:r>
                    </m:oMath>
                  </m:oMathPara>
                </a14:m>
                <a:endParaRPr lang="zh-CN" altLang="en-US" sz="2000" dirty="0">
                  <a:solidFill>
                    <a:srgbClr val="2F12DE"/>
                  </a:solidFill>
                </a:endParaRPr>
              </a:p>
            </p:txBody>
          </p:sp>
        </mc:Choice>
        <mc:Fallback xmlns="">
          <p:sp>
            <p:nvSpPr>
              <p:cNvPr id="67592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9" y="1303068"/>
                <a:ext cx="3341132" cy="638175"/>
              </a:xfrm>
              <a:prstGeom prst="rect">
                <a:avLst/>
              </a:prstGeom>
              <a:blipFill>
                <a:blip r:embed="rId5"/>
                <a:stretch>
                  <a:fillRect l="-730" r="-1825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594" name="Rectangle 10"/>
              <p:cNvSpPr/>
              <p:nvPr/>
            </p:nvSpPr>
            <p:spPr>
              <a:xfrm>
                <a:off x="5722858" y="1906952"/>
                <a:ext cx="3341132" cy="829945"/>
              </a:xfrm>
              <a:prstGeom prst="rect">
                <a:avLst/>
              </a:prstGeom>
              <a:solidFill>
                <a:srgbClr val="00FFCC"/>
              </a:solidFill>
              <a:ln w="9525">
                <a:noFill/>
              </a:ln>
            </p:spPr>
            <p:txBody>
              <a:bodyPr wrap="none" anchor="ctr"/>
              <a:lstStyle/>
              <a:p>
                <a:pPr algn="l">
                  <a:buFont typeface="Wingdings" panose="05000000000000000000" pitchFamily="2" charset="2"/>
                  <a:buNone/>
                </a:pPr>
                <a:r>
                  <a:rPr kumimoji="1" lang="zh-CN" altLang="en-US" sz="200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KaiTi" panose="02010609060101010101" pitchFamily="49" charset="-122"/>
                    <a:cs typeface="Times New Roman" panose="02020603050405020304" pitchFamily="18" charset="0"/>
                    <a:sym typeface="+mn-ea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CN" sz="2000" b="0" i="1" noProof="0" smtClean="0">
                        <a:ln>
                          <a:noFill/>
                        </a:ln>
                        <a:solidFill>
                          <a:srgbClr val="2F12D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KaiTi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𝑖</m:t>
                    </m:r>
                  </m:oMath>
                </a14:m>
                <a:r>
                  <a:rPr kumimoji="1" lang="zh-CN" altLang="en-US" sz="200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KaiTi" panose="02010609060101010101" pitchFamily="49" charset="-122"/>
                    <a:cs typeface="Times New Roman" panose="02020603050405020304" pitchFamily="18" charset="0"/>
                    <a:sym typeface="+mn-ea"/>
                  </a:rPr>
                  <a:t>次操作的摊还代价</a:t>
                </a:r>
                <a:r>
                  <a:rPr kumimoji="1" lang="en-US" altLang="zh-CN" sz="200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华文细黑" panose="02010600040101010101" charset="-122"/>
                    <a:ea typeface="华文细黑" panose="02010600040101010101" charset="-122"/>
                    <a:cs typeface="华文细黑" panose="02010600040101010101" charset="-122"/>
                    <a:sym typeface="+mn-ea"/>
                  </a:rPr>
                  <a:t>：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000" b="0" i="1" noProof="0" smtClean="0">
                              <a:ln>
                                <a:noFill/>
                              </a:ln>
                              <a:solidFill>
                                <a:srgbClr val="2F12D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华文细黑" panose="02010600040101010101" charset="-122"/>
                              <a:sym typeface="+mn-ea"/>
                            </a:rPr>
                          </m:ctrlPr>
                        </m:sSubSupPr>
                        <m:e>
                          <m:r>
                            <a:rPr kumimoji="1" lang="en-US" altLang="zh-CN" sz="2000" b="0" i="1" noProof="0" smtClean="0">
                              <a:ln>
                                <a:noFill/>
                              </a:ln>
                              <a:solidFill>
                                <a:srgbClr val="2F12D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华文细黑" panose="02010600040101010101" charset="-122"/>
                              <a:sym typeface="+mn-ea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000" b="0" i="1" noProof="0" smtClean="0">
                              <a:ln>
                                <a:noFill/>
                              </a:ln>
                              <a:solidFill>
                                <a:srgbClr val="2F12D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华文细黑" panose="02010600040101010101" charset="-122"/>
                              <a:sym typeface="+mn-ea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000" b="0" i="1" noProof="0" smtClean="0">
                              <a:ln>
                                <a:noFill/>
                              </a:ln>
                              <a:solidFill>
                                <a:srgbClr val="2F12D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华文细黑" panose="02010600040101010101" charset="-122"/>
                              <a:sym typeface="+mn-ea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CN" sz="2000" b="0" i="1" noProof="0" smtClean="0">
                          <a:ln>
                            <a:noFill/>
                          </a:ln>
                          <a:solidFill>
                            <a:srgbClr val="2F12D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华文细黑" panose="02010600040101010101" charset="-122"/>
                          <a:sym typeface="+mn-ea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000" b="0" i="1" noProof="0" smtClean="0">
                              <a:ln>
                                <a:noFill/>
                              </a:ln>
                              <a:solidFill>
                                <a:srgbClr val="2F12D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华文细黑" panose="02010600040101010101" charset="-122"/>
                              <a:sym typeface="+mn-ea"/>
                            </a:rPr>
                          </m:ctrlPr>
                        </m:sSubPr>
                        <m:e>
                          <m:r>
                            <a:rPr kumimoji="1" lang="en-US" altLang="zh-CN" sz="2000" b="0" i="1" noProof="0" smtClean="0">
                              <a:ln>
                                <a:noFill/>
                              </a:ln>
                              <a:solidFill>
                                <a:srgbClr val="2F12D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华文细黑" panose="02010600040101010101" charset="-122"/>
                              <a:sym typeface="+mn-ea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000" b="0" i="1" noProof="0" smtClean="0">
                              <a:ln>
                                <a:noFill/>
                              </a:ln>
                              <a:solidFill>
                                <a:srgbClr val="2F12D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华文细黑" panose="02010600040101010101" charset="-122"/>
                              <a:sym typeface="+mn-ea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2000" b="0" i="1" noProof="0" smtClean="0">
                          <a:ln>
                            <a:noFill/>
                          </a:ln>
                          <a:solidFill>
                            <a:srgbClr val="2F12D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华文细黑" panose="02010600040101010101" charset="-122"/>
                          <a:sym typeface="+mn-ea"/>
                        </a:rPr>
                        <m:t>+</m:t>
                      </m:r>
                      <m:r>
                        <a:rPr kumimoji="1" lang="en-US" altLang="zh-CN" sz="2000" b="0" i="1" noProof="0" smtClean="0">
                          <a:ln>
                            <a:noFill/>
                          </a:ln>
                          <a:solidFill>
                            <a:srgbClr val="2F12D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+mn-ea"/>
                        </a:rPr>
                        <m:t>𝜙</m:t>
                      </m:r>
                      <m:d>
                        <m:dPr>
                          <m:ctrlPr>
                            <a:rPr kumimoji="1" lang="en-US" altLang="zh-CN" sz="2000" b="0" i="1" noProof="0" smtClean="0">
                              <a:ln>
                                <a:noFill/>
                              </a:ln>
                              <a:solidFill>
                                <a:srgbClr val="2F12D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b="0" i="1" noProof="0" smtClean="0">
                                  <a:ln>
                                    <a:noFill/>
                                  </a:ln>
                                  <a:solidFill>
                                    <a:srgbClr val="2F12D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noProof="0" smtClean="0">
                                  <a:ln>
                                    <a:noFill/>
                                  </a:ln>
                                  <a:solidFill>
                                    <a:srgbClr val="2F12D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zh-CN" sz="2000" b="0" i="1" noProof="0" smtClean="0">
                                  <a:ln>
                                    <a:noFill/>
                                  </a:ln>
                                  <a:solidFill>
                                    <a:srgbClr val="2F12D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000" i="1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+mn-ea"/>
                        </a:rPr>
                        <m:t>−</m:t>
                      </m:r>
                      <m:r>
                        <a:rPr kumimoji="1" lang="en-US" altLang="zh-CN" sz="2000" i="1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+mn-ea"/>
                        </a:rPr>
                        <m:t>𝜙</m:t>
                      </m:r>
                      <m:d>
                        <m:dPr>
                          <m:ctrlPr>
                            <a:rPr kumimoji="1" lang="en-US" altLang="zh-CN" sz="2000" i="1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i="1" smtClean="0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𝑖</m:t>
                              </m:r>
                              <m:r>
                                <a:rPr kumimoji="1" lang="en-US" altLang="zh-CN" sz="2000" b="0" i="1" smtClean="0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zh-CN" sz="200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细黑" panose="02010600040101010101" charset="-122"/>
                  <a:ea typeface="华文细黑" panose="02010600040101010101" charset="-122"/>
                  <a:cs typeface="华文细黑" panose="02010600040101010101" charset="-122"/>
                  <a:sym typeface="+mn-ea"/>
                </a:endParaRPr>
              </a:p>
            </p:txBody>
          </p:sp>
        </mc:Choice>
        <mc:Fallback xmlns="">
          <p:sp>
            <p:nvSpPr>
              <p:cNvPr id="67594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2858" y="1906952"/>
                <a:ext cx="3341132" cy="829945"/>
              </a:xfrm>
              <a:prstGeom prst="rect">
                <a:avLst/>
              </a:prstGeom>
              <a:blipFill>
                <a:blip r:embed="rId6"/>
                <a:stretch>
                  <a:fillRect l="-2007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595" name="Rectangle 11"/>
          <p:cNvSpPr/>
          <p:nvPr/>
        </p:nvSpPr>
        <p:spPr>
          <a:xfrm>
            <a:off x="5722858" y="2738260"/>
            <a:ext cx="3333628" cy="457200"/>
          </a:xfrm>
          <a:prstGeom prst="rect">
            <a:avLst/>
          </a:prstGeom>
          <a:solidFill>
            <a:srgbClr val="00FFCC"/>
          </a:solidFill>
          <a:ln w="9525">
            <a:noFill/>
          </a:ln>
        </p:spPr>
        <p:txBody>
          <a:bodyPr wrap="none" anchor="ctr"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z="2000" dirty="0">
                <a:ea typeface="楷体" panose="02010609060101010101" pitchFamily="49" charset="-122"/>
                <a:cs typeface="Times New Roman" panose="02020603050405020304" pitchFamily="18" charset="0"/>
              </a:rPr>
              <a:t>如果发生扩张：</a:t>
            </a:r>
            <a:r>
              <a:rPr lang="en-US" altLang="zh-CN" sz="2000" dirty="0"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597" name="Rectangle 13"/>
              <p:cNvSpPr/>
              <p:nvPr/>
            </p:nvSpPr>
            <p:spPr>
              <a:xfrm>
                <a:off x="8009701" y="2749425"/>
                <a:ext cx="1026795" cy="381000"/>
              </a:xfrm>
              <a:prstGeom prst="rect">
                <a:avLst/>
              </a:prstGeom>
              <a:solidFill>
                <a:srgbClr val="00FFCC"/>
              </a:solidFill>
              <a:ln w="9525">
                <a:noFill/>
              </a:ln>
            </p:spPr>
            <p:txBody>
              <a:bodyPr wrap="none" anchor="ctr"/>
              <a:lstStyle/>
              <a:p>
                <a:pPr algn="ctr">
                  <a:buFont typeface="Wingdings" panose="05000000000000000000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𝑐</m:t>
                      </m:r>
                      <m:r>
                        <a:rPr lang="en-US" altLang="zh-CN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’</m:t>
                      </m:r>
                      <m:r>
                        <a:rPr lang="en-US" altLang="zh-CN" i="1" baseline="-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𝑖</m:t>
                      </m:r>
                      <m:r>
                        <a:rPr lang="en-US" altLang="zh-CN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 3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7597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701" y="2749425"/>
                <a:ext cx="1026795" cy="381000"/>
              </a:xfrm>
              <a:prstGeom prst="rect">
                <a:avLst/>
              </a:prstGeom>
              <a:blipFill>
                <a:blip r:embed="rId7"/>
                <a:stretch>
                  <a:fillRect l="-4762" b="-19048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598" name="Rectangle 14"/>
          <p:cNvSpPr/>
          <p:nvPr/>
        </p:nvSpPr>
        <p:spPr>
          <a:xfrm>
            <a:off x="5730363" y="3140968"/>
            <a:ext cx="3333628" cy="457200"/>
          </a:xfrm>
          <a:prstGeom prst="rect">
            <a:avLst/>
          </a:prstGeom>
          <a:solidFill>
            <a:srgbClr val="00FFCC"/>
          </a:solidFill>
          <a:ln w="9525">
            <a:noFill/>
          </a:ln>
        </p:spPr>
        <p:txBody>
          <a:bodyPr wrap="none" anchor="ctr"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z="2000" dirty="0">
                <a:ea typeface="楷体" panose="02010609060101010101" pitchFamily="49" charset="-122"/>
                <a:cs typeface="Times New Roman" panose="02020603050405020304" pitchFamily="18" charset="0"/>
              </a:rPr>
              <a:t>否则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599" name="Rectangle 15"/>
              <p:cNvSpPr/>
              <p:nvPr/>
            </p:nvSpPr>
            <p:spPr>
              <a:xfrm>
                <a:off x="8051928" y="3160211"/>
                <a:ext cx="942340" cy="381000"/>
              </a:xfrm>
              <a:prstGeom prst="rect">
                <a:avLst/>
              </a:prstGeom>
              <a:solidFill>
                <a:srgbClr val="00FFCC"/>
              </a:solidFill>
              <a:ln w="9525">
                <a:noFill/>
              </a:ln>
            </p:spPr>
            <p:txBody>
              <a:bodyPr wrap="none" anchor="ctr"/>
              <a:lstStyle/>
              <a:p>
                <a:pPr algn="ctr">
                  <a:buFont typeface="Wingdings" panose="05000000000000000000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𝑐</m:t>
                      </m:r>
                      <m:r>
                        <a:rPr lang="en-US" altLang="zh-CN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’</m:t>
                      </m:r>
                      <m:r>
                        <a:rPr lang="en-US" altLang="zh-CN" i="1" baseline="-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𝑖</m:t>
                      </m:r>
                      <m:r>
                        <a:rPr lang="en-US" altLang="zh-CN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 3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7599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928" y="3160211"/>
                <a:ext cx="942340" cy="381000"/>
              </a:xfrm>
              <a:prstGeom prst="rect">
                <a:avLst/>
              </a:prstGeom>
              <a:blipFill>
                <a:blip r:embed="rId8"/>
                <a:stretch>
                  <a:fillRect l="-9740" r="-4545" b="-19048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600" name="Rectangle 16"/>
              <p:cNvSpPr/>
              <p:nvPr/>
            </p:nvSpPr>
            <p:spPr>
              <a:xfrm>
                <a:off x="5730364" y="3573016"/>
                <a:ext cx="3350438" cy="1015663"/>
              </a:xfrm>
              <a:prstGeom prst="rect">
                <a:avLst/>
              </a:prstGeom>
              <a:solidFill>
                <a:srgbClr val="00FFCC"/>
              </a:solidFill>
              <a:ln w="9525">
                <a:noFill/>
              </a:ln>
            </p:spPr>
            <p:txBody>
              <a:bodyPr wrap="square" anchor="ctr">
                <a:spAutoFit/>
              </a:bodyPr>
              <a:lstStyle/>
              <a:p>
                <a:pPr>
                  <a:buFont typeface="Wingdings" panose="05000000000000000000" pitchFamily="2" charset="2"/>
                  <a:buNone/>
                </a:pPr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初始为空的表上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次</a:t>
                </a:r>
                <a:r>
                  <a:rPr lang="en-US" altLang="zh-CN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TABLE-INSERT</a:t>
                </a:r>
                <a:r>
                  <a:rPr lang="zh-CN" altLang="en-US" sz="2000" dirty="0">
                    <a:ea typeface="楷体" panose="02010609060101010101" pitchFamily="49" charset="-122"/>
                    <a:cs typeface="Times New Roman" panose="02020603050405020304" pitchFamily="18" charset="0"/>
                  </a:rPr>
                  <a:t>操作的摊还代价总和为</a:t>
                </a:r>
                <a14:m>
                  <m:oMath xmlns:m="http://schemas.openxmlformats.org/officeDocument/2006/math">
                    <m:r>
                      <a:rPr lang="zh-CN" altLang="en-US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altLang="zh-CN" sz="20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endParaRPr lang="en-US" altLang="zh-CN" sz="2000" dirty="0">
                  <a:solidFill>
                    <a:srgbClr val="2F12DE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7600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364" y="3573016"/>
                <a:ext cx="3350438" cy="1015663"/>
              </a:xfrm>
              <a:prstGeom prst="rect">
                <a:avLst/>
              </a:prstGeom>
              <a:blipFill>
                <a:blip r:embed="rId9"/>
                <a:stretch>
                  <a:fillRect l="-1818" t="-4192" r="-2000" b="-8982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2"/>
          <p:cNvSpPr>
            <a:spLocks noGrp="1"/>
          </p:cNvSpPr>
          <p:nvPr>
            <p:ph type="title"/>
          </p:nvPr>
        </p:nvSpPr>
        <p:spPr>
          <a:xfrm>
            <a:off x="388496" y="0"/>
            <a:ext cx="8229600" cy="476672"/>
          </a:xfrm>
        </p:spPr>
        <p:txBody>
          <a:bodyPr wrap="square" lIns="91440" tIns="45720" rIns="91440" bIns="45720" anchor="ctr"/>
          <a:lstStyle/>
          <a:p>
            <a:r>
              <a:rPr lang="zh-CN" altLang="en-US" sz="4000" dirty="0">
                <a:solidFill>
                  <a:srgbClr val="2F12DE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动态表</a:t>
            </a:r>
            <a:r>
              <a:rPr lang="zh-CN" altLang="en-US" sz="4000" dirty="0">
                <a:solidFill>
                  <a:srgbClr val="2F12DE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sym typeface="+mn-ea"/>
              </a:rPr>
              <a:t>—</a:t>
            </a:r>
            <a:r>
              <a:rPr lang="zh-CN" altLang="en-US" sz="4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表的扩张</a:t>
            </a:r>
            <a:endParaRPr lang="zh-CN" altLang="en-US" sz="4000" kern="1200" dirty="0">
              <a:solidFill>
                <a:srgbClr val="FF0000"/>
              </a:solidFill>
              <a:latin typeface="+mj-ea"/>
              <a:cs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C9EA46D-257C-4038-88F2-B2CA2A1075F7}"/>
                  </a:ext>
                </a:extLst>
              </p:cNvPr>
              <p:cNvSpPr txBox="1"/>
              <p:nvPr/>
            </p:nvSpPr>
            <p:spPr>
              <a:xfrm>
                <a:off x="0" y="4493848"/>
                <a:ext cx="9108504" cy="224696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不扩张：</a:t>
                </a:r>
                <a:r>
                  <a:rPr kumimoji="1" lang="en-US" altLang="zh-CN" sz="2000" dirty="0">
                    <a:solidFill>
                      <a:srgbClr val="2F12DE"/>
                    </a:solidFill>
                    <a:ea typeface="华文细黑" panose="02010600040101010101" charset="-122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  <a:sym typeface="+mn-ea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  <a:sym typeface="+mn-ea"/>
                          </a:rPr>
                          <m:t>𝑐</m:t>
                        </m:r>
                      </m:e>
                      <m:sub>
                        <m:r>
                          <a:rPr kumimoji="1" lang="en-US" altLang="zh-CN" sz="2000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华文细黑" panose="02010600040101010101" charset="-122"/>
                            <a:sym typeface="+mn-ea"/>
                          </a:rPr>
                          <m:t>𝑖</m:t>
                        </m:r>
                      </m:sub>
                    </m:sSub>
                    <m:r>
                      <a:rPr kumimoji="1" lang="en-US" altLang="zh-CN" sz="2000" i="1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华文细黑" panose="02010600040101010101" charset="-122"/>
                        <a:sym typeface="+mn-ea"/>
                      </a:rPr>
                      <m:t>=</m:t>
                    </m:r>
                    <m:r>
                      <a:rPr lang="en-US" altLang="zh-CN" sz="2000" b="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1</m:t>
                    </m:r>
                  </m:oMath>
                </a14:m>
                <a:endParaRPr lang="en-US" altLang="zh-CN" sz="20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𝑠𝑖𝑧𝑒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𝑠𝑖𝑧𝑒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  <m:r>
                          <a:rPr lang="en-US" altLang="zh-CN" sz="2000" b="0" i="1" dirty="0" smtClean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−1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;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𝑛𝑢𝑚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  <m:r>
                          <a:rPr lang="en-US" altLang="zh-CN" sz="2000" b="0" i="1" dirty="0" smtClean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−1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𝑛𝑢𝑚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𝑖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−1</m:t>
                    </m:r>
                  </m:oMath>
                </a14:m>
                <a:r>
                  <a:rPr lang="zh-CN" altLang="en-US" sz="2000" dirty="0">
                    <a:solidFill>
                      <a:srgbClr val="2F12DE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endParaRPr lang="en-US" altLang="zh-CN" sz="20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kumimoji="1"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  <a:sym typeface="+mn-ea"/>
                  </a:rPr>
                  <a:t>势能</a:t>
                </a:r>
                <a:endParaRPr kumimoji="1" lang="en-US" altLang="zh-CN" sz="2000" dirty="0"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000" i="1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sym typeface="+mn-ea"/>
                            </a:rPr>
                          </m:ctrlPr>
                        </m:sSubSupPr>
                        <m:e>
                          <m:r>
                            <a:rPr kumimoji="1" lang="en-US" altLang="zh-CN" sz="2000" i="1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sym typeface="+mn-ea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000" i="1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sym typeface="+mn-ea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2000" i="1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sym typeface="+mn-ea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CN" sz="2000" i="1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sym typeface="+mn-ea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sym typeface="+mn-ea"/>
                            </a:rPr>
                          </m:ctrlPr>
                        </m:sSubPr>
                        <m:e>
                          <m:r>
                            <a:rPr kumimoji="1" lang="en-US" altLang="zh-CN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sym typeface="+mn-ea"/>
                            </a:rPr>
                            <m:t>𝒄</m:t>
                          </m:r>
                        </m:e>
                        <m:sub>
                          <m:r>
                            <a:rPr kumimoji="1" lang="en-US" altLang="zh-CN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细黑" panose="02010600040101010101" charset="-122"/>
                              <a:sym typeface="+mn-ea"/>
                            </a:rPr>
                            <m:t>𝒊</m:t>
                          </m:r>
                        </m:sub>
                      </m:sSub>
                      <m:r>
                        <a:rPr kumimoji="1" lang="en-US" altLang="zh-CN" sz="2000" i="1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sym typeface="+mn-ea"/>
                        </a:rPr>
                        <m:t>+</m:t>
                      </m:r>
                      <m:r>
                        <a:rPr kumimoji="1" lang="en-US" altLang="zh-CN" sz="2000" i="1" smtClean="0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+mn-ea"/>
                        </a:rPr>
                        <m:t>𝜙</m:t>
                      </m:r>
                      <m:d>
                        <m:dPr>
                          <m:ctrlPr>
                            <a:rPr kumimoji="1" lang="en-US" altLang="zh-CN" sz="2000" i="1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000" i="1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+mn-ea"/>
                        </a:rPr>
                        <m:t>−</m:t>
                      </m:r>
                      <m:r>
                        <a:rPr kumimoji="1" lang="en-US" altLang="zh-CN" sz="200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+mn-ea"/>
                        </a:rPr>
                        <m:t>𝜙</m:t>
                      </m:r>
                      <m:d>
                        <m:dPr>
                          <m:ctrlPr>
                            <a:rPr kumimoji="1" lang="en-US" altLang="zh-CN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𝑖</m:t>
                              </m:r>
                              <m:r>
                                <a:rPr kumimoji="1" lang="en-US" altLang="zh-CN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000" i="1" smtClean="0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+mn-ea"/>
                        </a:rPr>
                        <m:t>=</m:t>
                      </m:r>
                      <m:r>
                        <a:rPr lang="en-US" altLang="zh-CN" sz="20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𝟏</m:t>
                      </m:r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+</m:t>
                      </m:r>
                      <m:d>
                        <m:dPr>
                          <m:ctrlP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2∗</m:t>
                          </m:r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𝑛𝑢𝑚</m:t>
                              </m:r>
                            </m:e>
                            <m:sub>
                              <m:r>
                                <a:rPr lang="en-US" altLang="zh-CN" sz="2000" b="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𝑠𝑖𝑧𝑒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−</m:t>
                      </m:r>
                      <m:r>
                        <a:rPr lang="en-US" altLang="zh-CN" sz="2000" b="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(</m:t>
                      </m:r>
                      <m:r>
                        <a:rPr lang="en-US" altLang="zh-CN" sz="200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2∗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𝑛𝑢𝑚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𝑖</m:t>
                          </m:r>
                          <m:r>
                            <a:rPr lang="en-US" altLang="zh-CN" sz="20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𝑠𝑖𝑧𝑒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𝑖</m:t>
                          </m:r>
                          <m:r>
                            <a:rPr lang="en-US" altLang="zh-CN" sz="20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b="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solidFill>
                    <a:schemeClr val="accent6">
                      <a:lumMod val="7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     =1</m:t>
                      </m:r>
                      <m:r>
                        <a:rPr lang="en-US" altLang="zh-CN" sz="20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+</m:t>
                      </m:r>
                      <m:d>
                        <m:dPr>
                          <m:ctrlP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2∗</m:t>
                          </m:r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𝑛𝑢𝑚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𝑠𝑖𝑧𝑒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dirty="0" smtClean="0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−(2</m:t>
                      </m:r>
                      <m:d>
                        <m:dPr>
                          <m:ctrlPr>
                            <a:rPr lang="en-US" altLang="zh-CN" sz="2000" b="0" i="1" dirty="0" smtClean="0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𝑛𝑢𝑚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i="1" dirty="0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−1</m:t>
                          </m:r>
                        </m:e>
                      </m:d>
                      <m:r>
                        <a:rPr lang="en-US" altLang="zh-CN" sz="2000" b="0" i="1" dirty="0" smtClean="0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𝑠𝑖𝑧𝑒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0" i="1" dirty="0" smtClean="0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     =1+2</m:t>
                      </m:r>
                    </m:oMath>
                  </m:oMathPara>
                </a14:m>
                <a:endParaRPr lang="en-US" altLang="zh-CN" sz="2000" b="0" i="1" dirty="0">
                  <a:solidFill>
                    <a:srgbClr val="2F12DE"/>
                  </a:solidFill>
                  <a:latin typeface="Cambria Math" panose="02040503050406030204" pitchFamily="18" charset="0"/>
                  <a:ea typeface="楷体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</a:rPr>
                        <m:t>     =3</m:t>
                      </m:r>
                    </m:oMath>
                  </m:oMathPara>
                </a14:m>
                <a:endParaRPr lang="zh-CN" altLang="en-US" sz="2000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C9EA46D-257C-4038-88F2-B2CA2A107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93848"/>
                <a:ext cx="9108504" cy="2246962"/>
              </a:xfrm>
              <a:prstGeom prst="rect">
                <a:avLst/>
              </a:prstGeom>
              <a:blipFill>
                <a:blip r:embed="rId10"/>
                <a:stretch>
                  <a:fillRect l="-669" t="-1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7568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7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7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67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98" grpId="0" bldLvl="0" animBg="1"/>
      <p:bldP spid="67599" grpId="0" bldLvl="0" animBg="1"/>
      <p:bldP spid="6760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0179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169545" y="1019175"/>
                <a:ext cx="8610600" cy="5578177"/>
              </a:xfr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lIns="91440" tIns="45720" rIns="91440" bIns="45720" anchor="t"/>
              <a:lstStyle/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动态表支持的操作</a:t>
                </a:r>
              </a:p>
              <a:p>
                <a:pPr lvl="1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TABLE-INSERT：</a:t>
                </a:r>
                <a:r>
                  <a:rPr lang="zh-CN" altLang="en-US" sz="2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将某一元素插入表中</a:t>
                </a:r>
              </a:p>
              <a:p>
                <a:pPr lvl="1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TABLE-DELETE：</a:t>
                </a:r>
                <a:r>
                  <a:rPr lang="zh-CN" altLang="en-US" sz="2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将一个元素从表中删除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非空表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𝑇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的装载因子</a:t>
                </a:r>
                <a14:m>
                  <m:oMath xmlns:m="http://schemas.openxmlformats.org/officeDocument/2006/math">
                    <m:r>
                      <a:rPr lang="zh-CN" altLang="en-US" sz="2000" i="1" dirty="0" smtClean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</m:t>
                    </m:r>
                    <m:r>
                      <a:rPr lang="zh-CN" altLang="en-US" sz="2000" i="1" dirty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en-US" altLang="zh-CN" sz="2000" i="1" dirty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𝑇</m:t>
                    </m:r>
                    <m:r>
                      <a:rPr lang="en-US" altLang="zh-CN" sz="2000" i="1" dirty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</m:t>
                    </m:r>
                    <m:r>
                      <a:rPr lang="en-US" altLang="zh-CN" sz="2000" b="1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1" i="1" dirty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 dirty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𝑻</m:t>
                        </m:r>
                        <m:r>
                          <m:rPr>
                            <m:nor/>
                          </m:rPr>
                          <a:rPr lang="zh-CN" altLang="en-US" sz="2000" b="1" dirty="0"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存储的对象数</m:t>
                        </m:r>
                      </m:num>
                      <m:den>
                        <m:r>
                          <m:rPr>
                            <m:nor/>
                          </m:rPr>
                          <a:rPr lang="zh-CN" altLang="en-US" sz="2000" b="1" dirty="0"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表大小</m:t>
                        </m:r>
                      </m:den>
                    </m:f>
                  </m:oMath>
                </a14:m>
                <a:endParaRPr lang="zh-CN" altLang="en-US" sz="20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空表的大小为0，装载因子为1</a:t>
                </a:r>
              </a:p>
              <a:p>
                <a:pPr lv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如果动态表的装载因子以一个常数为下界，则表中未使用的空间就始终不会超过整个空间的一个常数部分</a:t>
                </a:r>
                <a:endParaRPr lang="zh-CN" altLang="en-US" sz="20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b="1" dirty="0">
                    <a:solidFill>
                      <a:srgbClr val="2F12DE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理想情况下，我们希望动态表满足：</a:t>
                </a:r>
              </a:p>
              <a:p>
                <a:pPr lvl="1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表具有一定的丰满度</a:t>
                </a:r>
              </a:p>
              <a:p>
                <a:pPr lvl="1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表的操作序列的复杂度是线性的</a:t>
                </a:r>
                <a:endParaRPr lang="zh-CN" altLang="en-US" sz="20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zh-CN" altLang="en-US" sz="2000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zh-CN" altLang="en-US" sz="2000" dirty="0">
                  <a:effectLst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17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9545" y="1019175"/>
                <a:ext cx="8610600" cy="5578177"/>
              </a:xfrm>
              <a:blipFill>
                <a:blip r:embed="rId3"/>
                <a:stretch>
                  <a:fillRect l="-494" b="-1088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183" name="Rectangle 7"/>
          <p:cNvSpPr/>
          <p:nvPr/>
        </p:nvSpPr>
        <p:spPr>
          <a:xfrm>
            <a:off x="685800" y="3733800"/>
            <a:ext cx="8001000" cy="25908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3665" name="Rectangle 2"/>
          <p:cNvSpPr>
            <a:spLocks noGrp="1"/>
          </p:cNvSpPr>
          <p:nvPr>
            <p:ph type="title"/>
          </p:nvPr>
        </p:nvSpPr>
        <p:spPr>
          <a:xfrm>
            <a:off x="360045" y="93980"/>
            <a:ext cx="8229600" cy="1143000"/>
          </a:xfrm>
        </p:spPr>
        <p:txBody>
          <a:bodyPr wrap="square" lIns="91440" tIns="45720" rIns="91440" bIns="45720" anchor="ctr"/>
          <a:lstStyle/>
          <a:p>
            <a:r>
              <a:rPr lang="zh-CN" altLang="en-US" sz="4000" kern="1200" dirty="0">
                <a:solidFill>
                  <a:srgbClr val="2F12DE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动态表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0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0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3"/>
          <p:cNvSpPr>
            <a:spLocks noGrp="1"/>
          </p:cNvSpPr>
          <p:nvPr>
            <p:ph idx="1"/>
          </p:nvPr>
        </p:nvSpPr>
        <p:spPr>
          <a:xfrm>
            <a:off x="208915" y="1330960"/>
            <a:ext cx="8811260" cy="3250168"/>
          </a:xfrm>
          <a:solidFill>
            <a:schemeClr val="bg1"/>
          </a:solidFill>
          <a:ln w="254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lIns="91440" tIns="45720" rIns="91440" bIns="45720" anchor="t"/>
          <a:lstStyle/>
          <a:p>
            <a:pPr algn="just"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向表中插入一个数组元素时，分配一个包含比原表更多的槽的新表，再将原表中的各项复制到新表中去</a:t>
            </a:r>
          </a:p>
          <a:p>
            <a:pPr algn="just"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分配一个比原表大一倍的新表，如果只对表执行插入操作，则表的装载因子总是至少为1/2，这样浪费掉的空间就始终不会超过表总空间的一半</a:t>
            </a:r>
          </a:p>
        </p:txBody>
      </p:sp>
      <p:sp>
        <p:nvSpPr>
          <p:cNvPr id="6" name="Rectangle 2"/>
          <p:cNvSpPr>
            <a:spLocks noGrp="1"/>
          </p:cNvSpPr>
          <p:nvPr>
            <p:ph type="title"/>
          </p:nvPr>
        </p:nvSpPr>
        <p:spPr>
          <a:xfrm>
            <a:off x="499745" y="116632"/>
            <a:ext cx="8229600" cy="1143000"/>
          </a:xfrm>
        </p:spPr>
        <p:txBody>
          <a:bodyPr wrap="square" lIns="91440" tIns="45720" rIns="91440" bIns="45720" anchor="ctr"/>
          <a:lstStyle/>
          <a:p>
            <a:pPr algn="ctr">
              <a:buClrTx/>
              <a:buSzTx/>
              <a:buFontTx/>
            </a:pPr>
            <a:r>
              <a:rPr lang="zh-CN" altLang="en-US" sz="4000" kern="1200" dirty="0">
                <a:solidFill>
                  <a:srgbClr val="2F12DE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动态表-</a:t>
            </a:r>
            <a:r>
              <a:rPr lang="zh-CN" altLang="en-US" sz="4000" kern="12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表的扩张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0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0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 build="p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3"/>
          <p:cNvSpPr>
            <a:spLocks noGrp="1"/>
          </p:cNvSpPr>
          <p:nvPr>
            <p:ph idx="1"/>
          </p:nvPr>
        </p:nvSpPr>
        <p:spPr>
          <a:xfrm>
            <a:off x="589434" y="1045077"/>
            <a:ext cx="8400107" cy="1424305"/>
          </a:xfrm>
          <a:ln w="254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lIns="91440" tIns="45720" rIns="91440" bIns="45720" anchor="t"/>
          <a:lstStyle/>
          <a:p>
            <a:pPr indent="0" latinLnBrk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根据表的扩张策略，很自然地想到表的收缩策略：</a:t>
            </a:r>
          </a:p>
          <a:p>
            <a:pPr marL="1257300" lvl="1" indent="-457200" latinLnBrk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50" dirty="0">
                <a:solidFill>
                  <a:srgbClr val="2F12D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当表的装载因子小于1/2时，收缩表为原表的一半</a:t>
            </a:r>
            <a:endParaRPr lang="zh-CN" altLang="en-US" dirty="0">
              <a:solidFill>
                <a:schemeClr val="bg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0" latinLnBrk="0">
              <a:spcBef>
                <a:spcPts val="0"/>
              </a:spcBef>
              <a:buFont typeface="Wingdings" panose="05000000000000000000" pitchFamily="2" charset="2"/>
              <a:buNone/>
            </a:pP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4930" name="文本框 8"/>
          <p:cNvSpPr txBox="1"/>
          <p:nvPr/>
        </p:nvSpPr>
        <p:spPr>
          <a:xfrm>
            <a:off x="2983547" y="2365304"/>
            <a:ext cx="3611880" cy="92202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5400" dirty="0">
                <a:solidFill>
                  <a:srgbClr val="FF0000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是否合适？</a:t>
            </a:r>
          </a:p>
        </p:txBody>
      </p:sp>
      <p:pic>
        <p:nvPicPr>
          <p:cNvPr id="124931" name="图片 9" descr="C:/Users/lenovo/AppData/Local/Temp/kaimatting/20200927125507/output_aiMatting_20200927125514.pngoutput_aiMatting_202009271255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247708" y="3162935"/>
            <a:ext cx="2495550" cy="2586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Rectangle 2"/>
          <p:cNvSpPr>
            <a:spLocks noGrp="1"/>
          </p:cNvSpPr>
          <p:nvPr>
            <p:ph type="title"/>
          </p:nvPr>
        </p:nvSpPr>
        <p:spPr>
          <a:xfrm>
            <a:off x="499745" y="116632"/>
            <a:ext cx="8229600" cy="1143000"/>
          </a:xfrm>
        </p:spPr>
        <p:txBody>
          <a:bodyPr wrap="square" lIns="91440" tIns="45720" rIns="91440" bIns="45720" anchor="ctr"/>
          <a:lstStyle/>
          <a:p>
            <a:pPr algn="ctr">
              <a:buClrTx/>
              <a:buSzTx/>
              <a:buFontTx/>
            </a:pPr>
            <a:r>
              <a:rPr lang="zh-CN" altLang="en-US" sz="4000" kern="1200" dirty="0">
                <a:solidFill>
                  <a:srgbClr val="2F12DE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动态表-</a:t>
            </a:r>
            <a:r>
              <a:rPr lang="zh-CN" altLang="en-US" sz="4000" kern="12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表的</a:t>
            </a:r>
            <a:r>
              <a:rPr lang="zh-CN" altLang="en-US" sz="4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收缩</a:t>
            </a:r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（自学内容）</a:t>
            </a:r>
            <a:endParaRPr lang="zh-CN" altLang="en-US" sz="4000" kern="1200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4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4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uiExpand="1" build="p"/>
      <p:bldP spid="12493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37353" y="1185545"/>
                <a:ext cx="8827135" cy="26765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CN" altLang="en-US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𝑛</m:t>
                    </m:r>
                  </m:oMath>
                </a14:m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是2的方幂，下面的一个长度为</a:t>
                </a:r>
                <a14:m>
                  <m:oMath xmlns:m="http://schemas.openxmlformats.org/officeDocument/2006/math">
                    <m:r>
                      <a:rPr lang="zh-CN" altLang="en-US" sz="28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𝑛</m:t>
                    </m:r>
                  </m:oMath>
                </a14:m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的操作序列：</a:t>
                </a:r>
                <a:endParaRPr lang="zh-CN" altLang="en-US" sz="2800" dirty="0"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前</a:t>
                </a:r>
                <a14:m>
                  <m:oMath xmlns:m="http://schemas.openxmlformats.org/officeDocument/2006/math">
                    <m:r>
                      <a:rPr lang="zh-CN" altLang="en-US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𝑛</m:t>
                    </m:r>
                    <m:r>
                      <a:rPr lang="zh-CN" altLang="en-US" sz="28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/2</m:t>
                    </m:r>
                  </m:oMath>
                </a14:m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个操作是插入，</a:t>
                </a: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之后跟I D D I I D D I I</a:t>
                </a:r>
                <a14:m>
                  <m:oMath xmlns:m="http://schemas.openxmlformats.org/officeDocument/2006/math">
                    <m:r>
                      <a:rPr lang="zh-CN" altLang="en-US" sz="2800" i="1" smtClean="0"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⋯</m:t>
                    </m:r>
                  </m:oMath>
                </a14:m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，</a:t>
                </a:r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I</a:t>
                </a:r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表示插入操作，</a:t>
                </a:r>
                <a:r>
                  <a:rPr lang="en-US" altLang="zh-CN" sz="2800" dirty="0"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D</a:t>
                </a:r>
                <a:r>
                  <a:rPr lang="zh-CN" altLang="en-US" sz="2800" dirty="0"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表示删除操作。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53" y="1185545"/>
                <a:ext cx="8827135" cy="2676525"/>
              </a:xfrm>
              <a:prstGeom prst="rect">
                <a:avLst/>
              </a:prstGeom>
              <a:blipFill>
                <a:blip r:embed="rId3"/>
                <a:stretch>
                  <a:fillRect b="-1126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480893" y="4149080"/>
                <a:ext cx="8422640" cy="1684244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 anchor="t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rgbClr val="FF0000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每次扩张和收缩的代价为</a:t>
                </a:r>
                <a14:m>
                  <m:oMath xmlns:m="http://schemas.openxmlformats.org/officeDocument/2006/math">
                    <m:r>
                      <a:rPr lang="zh-CN" altLang="en-US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𝑶</m:t>
                    </m:r>
                    <m:r>
                      <a:rPr lang="zh-CN" altLang="en-US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zh-CN" altLang="en-US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  <m:r>
                      <a:rPr lang="zh-CN" altLang="en-US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 b="1" dirty="0">
                    <a:solidFill>
                      <a:srgbClr val="FF0000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，共有</a:t>
                </a:r>
                <a14:m>
                  <m:oMath xmlns:m="http://schemas.openxmlformats.org/officeDocument/2006/math">
                    <m:r>
                      <a:rPr lang="zh-CN" altLang="en-US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𝑶</m:t>
                    </m:r>
                    <m:r>
                      <a:rPr lang="zh-CN" altLang="en-US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zh-CN" altLang="en-US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  <m:r>
                      <a:rPr lang="zh-CN" altLang="en-US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 b="1" dirty="0">
                    <a:solidFill>
                      <a:srgbClr val="FF0000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次扩张或收缩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rgbClr val="FF0000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总代价为</a:t>
                </a:r>
                <a14:m>
                  <m:oMath xmlns:m="http://schemas.openxmlformats.org/officeDocument/2006/math">
                    <m:r>
                      <a:rPr lang="zh-CN" altLang="en-US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𝑶</m:t>
                    </m:r>
                    <m:r>
                      <a:rPr lang="zh-CN" altLang="en-US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zh-CN" altLang="en-US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  <m:r>
                      <a:rPr lang="zh-CN" altLang="en-US" b="1" i="1" baseline="30000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𝟐</m:t>
                    </m:r>
                    <m:r>
                      <a:rPr lang="zh-CN" altLang="en-US" b="1" i="1" dirty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 b="1" dirty="0">
                    <a:solidFill>
                      <a:srgbClr val="FF0000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，而每一次操作的摊还代价为</a:t>
                </a:r>
                <a14:m>
                  <m:oMath xmlns:m="http://schemas.openxmlformats.org/officeDocument/2006/math">
                    <m:r>
                      <a:rPr lang="zh-CN" altLang="en-US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𝑶</m:t>
                    </m:r>
                    <m:r>
                      <a:rPr lang="zh-CN" altLang="en-US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zh-CN" altLang="en-US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  <m:r>
                      <a:rPr lang="zh-CN" altLang="en-US" b="1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 b="1" dirty="0">
                    <a:solidFill>
                      <a:srgbClr val="FF0000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，</a:t>
                </a:r>
                <a:r>
                  <a:rPr lang="zh-CN" altLang="en-US" b="1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每个操作的摊还代价太高！！</a:t>
                </a: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93" y="4149080"/>
                <a:ext cx="8422640" cy="1684244"/>
              </a:xfrm>
              <a:prstGeom prst="rect">
                <a:avLst/>
              </a:prstGeom>
              <a:blipFill>
                <a:blip r:embed="rId4"/>
                <a:stretch>
                  <a:fillRect l="-1013" r="-941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2"/>
          <p:cNvSpPr>
            <a:spLocks noGrp="1"/>
          </p:cNvSpPr>
          <p:nvPr>
            <p:ph type="title"/>
          </p:nvPr>
        </p:nvSpPr>
        <p:spPr>
          <a:xfrm>
            <a:off x="499745" y="116632"/>
            <a:ext cx="8229600" cy="1143000"/>
          </a:xfrm>
        </p:spPr>
        <p:txBody>
          <a:bodyPr wrap="square" lIns="91440" tIns="45720" rIns="91440" bIns="45720" anchor="ctr"/>
          <a:lstStyle/>
          <a:p>
            <a:pPr algn="ctr">
              <a:buClrTx/>
              <a:buSzTx/>
              <a:buFontTx/>
            </a:pPr>
            <a:r>
              <a:rPr lang="zh-CN" altLang="en-US" sz="4000" kern="1200" dirty="0">
                <a:solidFill>
                  <a:srgbClr val="2F12DE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动态表-</a:t>
            </a:r>
            <a:r>
              <a:rPr lang="zh-CN" altLang="en-US" sz="4000" kern="12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表的扩张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bldLvl="0" animBg="1"/>
      <p:bldP spid="6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3"/>
          <p:cNvSpPr>
            <a:spLocks noGrp="1"/>
          </p:cNvSpPr>
          <p:nvPr>
            <p:ph idx="1"/>
          </p:nvPr>
        </p:nvSpPr>
        <p:spPr>
          <a:xfrm>
            <a:off x="107504" y="1202014"/>
            <a:ext cx="8928991" cy="4374232"/>
          </a:xfrm>
          <a:solidFill>
            <a:schemeClr val="bg1"/>
          </a:solidFill>
          <a:ln w="254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lIns="91440" tIns="45720" rIns="91440" bIns="45720" anchor="t"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改进表的收缩策略：</a:t>
            </a:r>
          </a:p>
          <a:p>
            <a:pPr marL="800100" lvl="0" indent="-457200" latinLnBrk="0">
              <a:lnSpc>
                <a:spcPct val="150000"/>
              </a:lnSpc>
              <a:spcBef>
                <a:spcPts val="0"/>
              </a:spcBef>
            </a:pP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当删除元素时，允许装载因子低于</a:t>
            </a:r>
            <a:r>
              <a:rPr lang="zh-CN" altLang="en-US" sz="2800" dirty="0">
                <a:solidFill>
                  <a:srgbClr val="2F12D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1/2</a:t>
            </a:r>
          </a:p>
          <a:p>
            <a:pPr marL="800100" lvl="0" indent="-457200" latinLnBrk="0">
              <a:lnSpc>
                <a:spcPct val="150000"/>
              </a:lnSpc>
              <a:spcBef>
                <a:spcPts val="0"/>
              </a:spcBef>
            </a:pP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但当删除一项而引起表的装载因子不足1/4满时，我们就将表缩小为原来的一半 </a:t>
            </a:r>
            <a:endParaRPr lang="zh-CN" altLang="en-US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800100" lvl="0" indent="-457200" latinLnBrk="0">
              <a:lnSpc>
                <a:spcPct val="150000"/>
              </a:lnSpc>
              <a:spcBef>
                <a:spcPts val="0"/>
              </a:spcBef>
            </a:pP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当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向满的表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中插入一项时，还是将表扩大一倍</a:t>
            </a:r>
          </a:p>
          <a:p>
            <a:pPr marL="800100" lvl="0" indent="-457200" latinLnBrk="0">
              <a:lnSpc>
                <a:spcPct val="150000"/>
              </a:lnSpc>
              <a:spcBef>
                <a:spcPts val="0"/>
              </a:spcBef>
            </a:pP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这样扩张和收缩过程都使得表的装载因子变为1/2，但是表的装载因子的下界是1/4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</a:pPr>
            <a:endParaRPr kumimoji="1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3665" name="Rectangle 2"/>
          <p:cNvSpPr>
            <a:spLocks noGrp="1"/>
          </p:cNvSpPr>
          <p:nvPr>
            <p:ph type="title"/>
          </p:nvPr>
        </p:nvSpPr>
        <p:spPr>
          <a:xfrm>
            <a:off x="683568" y="89970"/>
            <a:ext cx="8229600" cy="1143000"/>
          </a:xfrm>
        </p:spPr>
        <p:txBody>
          <a:bodyPr wrap="square" lIns="91440" tIns="45720" rIns="91440" bIns="45720" anchor="ctr"/>
          <a:lstStyle/>
          <a:p>
            <a:r>
              <a:rPr lang="zh-CN" altLang="en-US" sz="4000" kern="1200" dirty="0">
                <a:solidFill>
                  <a:srgbClr val="2F12DE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动态表-</a:t>
            </a:r>
            <a:r>
              <a:rPr lang="zh-CN" altLang="en-US" sz="4000" kern="12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表的扩张和收缩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529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build="p" animBg="1"/>
      <p:bldP spid="55299" grpId="1" build="p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6323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68357" y="1198280"/>
                <a:ext cx="9007286" cy="2521962"/>
              </a:xfrm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lIns="91440" tIns="45720" rIns="91440" bIns="45720" anchor="t"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rgbClr val="2F12DE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由</a:t>
                </a:r>
                <a14:m>
                  <m:oMath xmlns:m="http://schemas.openxmlformats.org/officeDocument/2006/math">
                    <m:r>
                      <a:rPr lang="zh-CN" altLang="en-US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sz="2000" dirty="0">
                    <a:solidFill>
                      <a:srgbClr val="2F12DE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个TABLE</a:t>
                </a:r>
                <a:r>
                  <a:rPr lang="en-US" altLang="zh-CN" sz="2000" dirty="0">
                    <a:solidFill>
                      <a:srgbClr val="2F12DE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-</a:t>
                </a:r>
                <a:r>
                  <a:rPr lang="zh-CN" altLang="en-US" sz="2000" dirty="0">
                    <a:solidFill>
                      <a:srgbClr val="2F12DE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INSERT和TABLE-DELETE操作构成序列的代价分析-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势能法</a:t>
                </a:r>
                <a:endParaRPr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势能函数</a:t>
                </a:r>
              </a:p>
              <a:p>
                <a:pPr lv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操作序列过程中表</a:t>
                </a:r>
                <a14:m>
                  <m:oMath xmlns:m="http://schemas.openxmlformats.org/officeDocument/2006/math">
                    <m:r>
                      <a:rPr lang="zh-CN" altLang="en-US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的势总是非负的；这样才能保证一列操作的总摊还代价即为其实际代价的一个上界</a:t>
                </a:r>
              </a:p>
              <a:p>
                <a:pPr lv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表的扩张和收缩过程要消耗大量的势</a:t>
                </a:r>
                <a:endParaRPr lang="en-US" altLang="zh-CN" sz="2450" dirty="0">
                  <a:solidFill>
                    <a:srgbClr val="000066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en-US" sz="2800" dirty="0">
                  <a:solidFill>
                    <a:srgbClr val="000066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en-US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32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357" y="1198280"/>
                <a:ext cx="9007286" cy="2521962"/>
              </a:xfrm>
              <a:blipFill>
                <a:blip r:embed="rId4"/>
                <a:stretch>
                  <a:fillRect l="-472" r="-67" b="-2638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68357" y="4005064"/>
                <a:ext cx="5508104" cy="223824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 rtlCol="0" anchor="t">
                <a:spAutoFit/>
              </a:bodyPr>
              <a:lstStyle/>
              <a:p>
                <a:pPr algn="ctr">
                  <a:lnSpc>
                    <a:spcPct val="150000"/>
                  </a:lnSpc>
                  <a:buFont typeface="Wingdings" panose="05000000000000000000" pitchFamily="2" charset="2"/>
                  <a:buNone/>
                </a:pPr>
                <a:r>
                  <a:rPr lang="zh-CN" altLang="en-US" b="1" dirty="0">
                    <a:solidFill>
                      <a:schemeClr val="tx1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势能的要求：</a:t>
                </a:r>
                <a:endParaRPr lang="en-US" altLang="zh-CN" b="1" dirty="0">
                  <a:solidFill>
                    <a:schemeClr val="tx1"/>
                  </a:solidFill>
                  <a:effectLst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None/>
                </a:pPr>
                <a:r>
                  <a:rPr lang="en-US" altLang="zh-CN" b="1" dirty="0">
                    <a:solidFill>
                      <a:schemeClr val="tx1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1</a:t>
                </a:r>
                <a:r>
                  <a:rPr lang="zh-CN" altLang="en-US" b="1" dirty="0">
                    <a:solidFill>
                      <a:schemeClr val="tx1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、</a:t>
                </a:r>
                <a14:m>
                  <m:oMath xmlns:m="http://schemas.openxmlformats.org/officeDocument/2006/math">
                    <m:r>
                      <a:rPr lang="zh-CN" altLang="en-US" b="1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𝒏𝒖𝒎</m:t>
                    </m:r>
                    <m:r>
                      <a:rPr lang="zh-CN" altLang="en-US" b="1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zh-CN" altLang="en-US" b="1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𝑻</m:t>
                    </m:r>
                    <m:r>
                      <a:rPr lang="zh-CN" altLang="en-US" b="1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)=</m:t>
                    </m:r>
                    <m:r>
                      <a:rPr lang="zh-CN" altLang="en-US" b="1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𝒔𝒊𝒛𝒆</m:t>
                    </m:r>
                    <m:r>
                      <a:rPr lang="zh-CN" altLang="en-US" b="1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zh-CN" altLang="en-US" b="1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𝑻</m:t>
                    </m:r>
                    <m:r>
                      <a:rPr lang="zh-CN" altLang="en-US" b="1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)/</m:t>
                    </m:r>
                    <m:r>
                      <a:rPr lang="zh-CN" altLang="en-US" b="1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𝟐</m:t>
                    </m:r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时，势最小</a:t>
                </a:r>
                <a:endParaRPr lang="zh-CN" altLang="en-US" b="1" dirty="0">
                  <a:solidFill>
                    <a:schemeClr val="tx1"/>
                  </a:solidFill>
                  <a:effectLst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None/>
                </a:pPr>
                <a:r>
                  <a:rPr lang="zh-CN" altLang="en-US" b="1" dirty="0">
                    <a:solidFill>
                      <a:schemeClr val="tx1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2、当</a:t>
                </a:r>
                <a14:m>
                  <m:oMath xmlns:m="http://schemas.openxmlformats.org/officeDocument/2006/math">
                    <m:r>
                      <a:rPr lang="zh-CN" altLang="en-US" b="1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𝒏𝒖𝒎</m:t>
                    </m:r>
                    <m:r>
                      <a:rPr lang="zh-CN" altLang="en-US" b="1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zh-CN" altLang="en-US" b="1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𝑻</m:t>
                    </m:r>
                    <m:r>
                      <a:rPr lang="zh-CN" altLang="en-US" b="1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减小时，势增加直到收缩</a:t>
                </a:r>
                <a:endParaRPr lang="zh-CN" altLang="en-US" b="1" dirty="0">
                  <a:solidFill>
                    <a:schemeClr val="tx1"/>
                  </a:solidFill>
                  <a:effectLst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chemeClr val="tx1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3、当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𝒏𝒖𝒎</m:t>
                    </m:r>
                    <m:r>
                      <a:rPr lang="zh-CN" altLang="en-US" b="1" i="1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zh-CN" altLang="en-US" b="1" i="1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𝑻</m:t>
                    </m:r>
                    <m:r>
                      <a:rPr lang="zh-CN" altLang="en-US" b="1" i="1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 b="1" dirty="0">
                    <a:solidFill>
                      <a:schemeClr val="tx1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增加时，势增加直到扩张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7" y="4005064"/>
                <a:ext cx="5508104" cy="2238241"/>
              </a:xfrm>
              <a:prstGeom prst="rect">
                <a:avLst/>
              </a:prstGeom>
              <a:blipFill>
                <a:blip r:embed="rId5"/>
                <a:stretch>
                  <a:fillRect l="-1659" r="-774" b="-5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0601148"/>
              </p:ext>
            </p:extLst>
          </p:nvPr>
        </p:nvGraphicFramePr>
        <p:xfrm>
          <a:off x="5580063" y="4098925"/>
          <a:ext cx="3560762" cy="2490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3" name="Visio" r:id="rId6" imgW="1784350" imgH="1249680" progId="Visio.Drawing.11">
                  <p:embed/>
                </p:oleObj>
              </mc:Choice>
              <mc:Fallback>
                <p:oleObj name="Visio" r:id="rId6" imgW="1784350" imgH="1249680" progId="Visio.Drawing.11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80063" y="4098925"/>
                        <a:ext cx="3560762" cy="24907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"/>
          <p:cNvSpPr>
            <a:spLocks noGrp="1"/>
          </p:cNvSpPr>
          <p:nvPr>
            <p:ph type="title"/>
          </p:nvPr>
        </p:nvSpPr>
        <p:spPr>
          <a:xfrm>
            <a:off x="683568" y="89970"/>
            <a:ext cx="8229600" cy="1143000"/>
          </a:xfrm>
        </p:spPr>
        <p:txBody>
          <a:bodyPr wrap="square" lIns="91440" tIns="45720" rIns="91440" bIns="45720" anchor="ctr"/>
          <a:lstStyle/>
          <a:p>
            <a:r>
              <a:rPr lang="zh-CN" altLang="en-US" sz="4000" dirty="0">
                <a:solidFill>
                  <a:srgbClr val="2F12DE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动态表-</a:t>
            </a:r>
            <a:r>
              <a:rPr lang="zh-CN" altLang="en-US" sz="4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表的扩张和收缩</a:t>
            </a:r>
            <a:endParaRPr lang="zh-CN" altLang="en-US" sz="4000" kern="1200" dirty="0">
              <a:solidFill>
                <a:srgbClr val="FF0000"/>
              </a:solidFill>
              <a:latin typeface="+mj-ea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/>
          </p:cNvSpPr>
          <p:nvPr>
            <p:ph type="title"/>
          </p:nvPr>
        </p:nvSpPr>
        <p:spPr>
          <a:xfrm>
            <a:off x="683895" y="199390"/>
            <a:ext cx="8229600" cy="1143000"/>
          </a:xfrm>
        </p:spPr>
        <p:txBody>
          <a:bodyPr wrap="square" lIns="91440" tIns="45720" rIns="91440" bIns="45720" anchor="ctr"/>
          <a:lstStyle/>
          <a:p>
            <a:pPr algn="ctr">
              <a:buClrTx/>
              <a:buSzTx/>
              <a:buFontTx/>
            </a:pPr>
            <a:r>
              <a:rPr lang="zh-CN" altLang="en-US" sz="4000" kern="1200" dirty="0">
                <a:solidFill>
                  <a:srgbClr val="2F12D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聚集分析法-原理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48" name="Rectangle 4"/>
              <p:cNvSpPr/>
              <p:nvPr/>
            </p:nvSpPr>
            <p:spPr>
              <a:xfrm>
                <a:off x="76200" y="2057400"/>
                <a:ext cx="3581400" cy="4267200"/>
              </a:xfrm>
              <a:prstGeom prst="rect">
                <a:avLst/>
              </a:prstGeom>
              <a:solidFill>
                <a:srgbClr val="99FF66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zh-CN" altLang="en-US" dirty="0">
                    <a:solidFill>
                      <a:schemeClr val="tx1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对数据结构共有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个操作</a:t>
                </a:r>
              </a:p>
              <a:p>
                <a:pPr algn="ctr">
                  <a:buFont typeface="Arial" panose="020B0604020202020204" pitchFamily="34" charset="0"/>
                  <a:buNone/>
                </a:pPr>
                <a:r>
                  <a:rPr lang="zh-CN" altLang="en-US" dirty="0">
                    <a:solidFill>
                      <a:schemeClr val="tx1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最坏情况下：</a:t>
                </a:r>
              </a:p>
              <a:p>
                <a:pPr algn="ctr">
                  <a:buFont typeface="Arial" panose="020B0604020202020204" pitchFamily="34" charset="0"/>
                  <a:buNone/>
                </a:pPr>
                <a:r>
                  <a:rPr lang="zh-CN" altLang="en-US" dirty="0">
                    <a:solidFill>
                      <a:schemeClr val="tx1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操作1：  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i="1" baseline="-25000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endParaRPr lang="en-US" altLang="zh-CN" baseline="-25000" dirty="0">
                  <a:solidFill>
                    <a:schemeClr val="tx1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>
                  <a:buFont typeface="Arial" panose="020B0604020202020204" pitchFamily="34" charset="0"/>
                  <a:buNone/>
                </a:pPr>
                <a:r>
                  <a:rPr lang="zh-CN" altLang="en-US" dirty="0">
                    <a:solidFill>
                      <a:schemeClr val="tx1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操作2：   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i="1" baseline="-25000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endParaRPr lang="en-US" altLang="zh-CN" baseline="-25000" dirty="0">
                  <a:solidFill>
                    <a:schemeClr val="tx1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>
                  <a:buFont typeface="Arial" panose="020B0604020202020204" pitchFamily="34" charset="0"/>
                  <a:buNone/>
                </a:pPr>
                <a:r>
                  <a:rPr lang="zh-CN" altLang="en-US" dirty="0">
                    <a:solidFill>
                      <a:schemeClr val="tx1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：</a:t>
                </a:r>
                <a:endParaRPr lang="zh-CN" altLang="en-US" dirty="0">
                  <a:solidFill>
                    <a:schemeClr val="tx1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>
                  <a:buFont typeface="Arial" panose="020B0604020202020204" pitchFamily="34" charset="0"/>
                  <a:buNone/>
                </a:pPr>
                <a:r>
                  <a:rPr lang="zh-CN" altLang="en-US" dirty="0">
                    <a:solidFill>
                      <a:schemeClr val="tx1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：</a:t>
                </a:r>
                <a:endParaRPr lang="zh-CN" altLang="en-US" dirty="0">
                  <a:solidFill>
                    <a:schemeClr val="tx1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>
                  <a:buFont typeface="Arial" panose="020B0604020202020204" pitchFamily="34" charset="0"/>
                  <a:buNone/>
                </a:pPr>
                <a:r>
                  <a:rPr lang="zh-CN" altLang="en-US" dirty="0">
                    <a:solidFill>
                      <a:schemeClr val="tx1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：</a:t>
                </a:r>
                <a:endParaRPr lang="zh-CN" altLang="en-US" dirty="0">
                  <a:solidFill>
                    <a:schemeClr val="tx1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>
                  <a:buFont typeface="Arial" panose="020B0604020202020204" pitchFamily="34" charset="0"/>
                  <a:buNone/>
                </a:pPr>
                <a:r>
                  <a:rPr lang="zh-CN" altLang="en-US" dirty="0">
                    <a:solidFill>
                      <a:schemeClr val="tx1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操作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:    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i="1" baseline="-25000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endParaRPr lang="en-US" altLang="zh-CN" baseline="-25000" dirty="0">
                  <a:solidFill>
                    <a:schemeClr val="tx1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>
                  <a:buFont typeface="Arial" panose="020B0604020202020204" pitchFamily="34" charset="0"/>
                  <a:buNone/>
                </a:pPr>
                <a:endParaRPr lang="en-US" altLang="zh-CN" baseline="-25000" dirty="0">
                  <a:solidFill>
                    <a:schemeClr val="tx1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748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2057400"/>
                <a:ext cx="3581400" cy="4267200"/>
              </a:xfrm>
              <a:prstGeom prst="rect">
                <a:avLst/>
              </a:prstGeom>
              <a:blipFill>
                <a:blip r:embed="rId3"/>
                <a:stretch>
                  <a:fillRect l="-340"/>
                </a:stretch>
              </a:blip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49" name="AutoShape 5"/>
              <p:cNvSpPr/>
              <p:nvPr/>
            </p:nvSpPr>
            <p:spPr>
              <a:xfrm>
                <a:off x="3733800" y="3124200"/>
                <a:ext cx="2667000" cy="2514600"/>
              </a:xfrm>
              <a:prstGeom prst="rightArrow">
                <a:avLst>
                  <a:gd name="adj1" fmla="val 50000"/>
                  <a:gd name="adj2" fmla="val 26510"/>
                </a:avLst>
              </a:prstGeom>
              <a:solidFill>
                <a:srgbClr val="33CCFF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en-US" altLang="zh-CN" i="1" dirty="0" smtClean="0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i="1" dirty="0" smtClean="0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altLang="zh-CN" i="1" dirty="0" smtClean="0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altLang="zh-CN" i="1" dirty="0" smtClean="0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dirty="0" smtClean="0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b="0" i="1" dirty="0" smtClean="0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dirty="0" smtClean="0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 dirty="0" smtClean="0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749" name="AutoShap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3124200"/>
                <a:ext cx="2667000" cy="2514600"/>
              </a:xfrm>
              <a:prstGeom prst="rightArrow">
                <a:avLst>
                  <a:gd name="adj1" fmla="val 50000"/>
                  <a:gd name="adj2" fmla="val 26510"/>
                </a:avLst>
              </a:prstGeom>
              <a:blipFill rotWithShape="1">
                <a:blip r:embed="rId4"/>
                <a:stretch>
                  <a:fillRect l="-190" t="-783" r="-190" b="-758"/>
                </a:stretch>
              </a:blip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54" name="Rectangle 10"/>
              <p:cNvSpPr/>
              <p:nvPr/>
            </p:nvSpPr>
            <p:spPr>
              <a:xfrm>
                <a:off x="6480175" y="2206625"/>
                <a:ext cx="1981200" cy="3886200"/>
              </a:xfrm>
              <a:prstGeom prst="rect">
                <a:avLst/>
              </a:prstGeom>
              <a:solidFill>
                <a:srgbClr val="99FF66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>
                  <a:buFont typeface="Arial" panose="020B0604020202020204" pitchFamily="34" charset="0"/>
                  <a:buNone/>
                </a:pPr>
                <a:r>
                  <a:rPr lang="zh-CN" altLang="en-US" dirty="0">
                    <a:solidFill>
                      <a:schemeClr val="tx1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摊还代价：</a:t>
                </a:r>
              </a:p>
              <a:p>
                <a:pPr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en-US" altLang="zh-CN" i="1" dirty="0" smtClean="0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i="1" dirty="0" smtClean="0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altLang="zh-CN" i="1" dirty="0" smtClean="0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)/</m:t>
                      </m:r>
                      <m:r>
                        <a:rPr lang="en-US" altLang="zh-CN" i="1" dirty="0" smtClean="0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𝑛</m:t>
                      </m:r>
                    </m:oMath>
                  </m:oMathPara>
                </a14:m>
                <a:endParaRPr lang="en-US" altLang="zh-CN" dirty="0">
                  <a:solidFill>
                    <a:srgbClr val="2F12DE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754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175" y="2206625"/>
                <a:ext cx="1981200" cy="3886200"/>
              </a:xfrm>
              <a:prstGeom prst="rect">
                <a:avLst/>
              </a:prstGeom>
              <a:blipFill rotWithShape="1">
                <a:blip r:embed="rId5"/>
                <a:stretch>
                  <a:fillRect l="-256" t="-131" r="-224" b="-114"/>
                </a:stretch>
              </a:blip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755" name="AutoShape 11"/>
          <p:cNvSpPr/>
          <p:nvPr/>
        </p:nvSpPr>
        <p:spPr>
          <a:xfrm>
            <a:off x="3851920" y="1147446"/>
            <a:ext cx="3312368" cy="1142999"/>
          </a:xfrm>
          <a:prstGeom prst="wedgeEllipseCallout">
            <a:avLst>
              <a:gd name="adj1" fmla="val 46814"/>
              <a:gd name="adj2" fmla="val 187686"/>
            </a:avLst>
          </a:prstGeom>
          <a:solidFill>
            <a:srgbClr val="FFFF99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algn="ctr"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rgbClr val="000066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操作序列中的每个操作被赋予相同的代价，不管操作的类型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1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8" grpId="0" animBg="1"/>
      <p:bldP spid="31749" grpId="0" bldLvl="0" animBg="1"/>
      <p:bldP spid="31754" grpId="0" bldLvl="0" animBg="1"/>
      <p:bldP spid="31755" grpId="0" animBg="1"/>
      <p:bldP spid="31755" grpId="1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6323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188595" y="1195070"/>
                <a:ext cx="8631877" cy="4394170"/>
              </a:xfrm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lIns="91440" tIns="45720" rIns="91440" bIns="45720" anchor="t"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rgbClr val="2F12DE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由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>
                    <a:solidFill>
                      <a:srgbClr val="2F12DE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个TABLE</a:t>
                </a:r>
                <a:r>
                  <a:rPr lang="en-US" altLang="zh-CN" sz="2400" dirty="0">
                    <a:solidFill>
                      <a:srgbClr val="2F12DE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-</a:t>
                </a:r>
                <a:r>
                  <a:rPr lang="zh-CN" altLang="en-US" sz="2400" dirty="0">
                    <a:solidFill>
                      <a:srgbClr val="2F12DE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INSERT和TABLE-DELETE操作构成序列的代价分析-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势能法</a:t>
                </a:r>
                <a:endParaRPr lang="zh-CN" altLang="en-US" sz="2400" dirty="0">
                  <a:solidFill>
                    <a:srgbClr val="2F12DE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势函数定义</a:t>
                </a:r>
                <a:endParaRPr lang="en-US" altLang="zh-CN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0" i="1" smtClean="0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m:t>𝜙</m:t>
                      </m:r>
                      <m:d>
                        <m:dPr>
                          <m:ctrlPr>
                            <a:rPr lang="en-US" altLang="zh-CN" sz="2450" i="1" smtClean="0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50" b="0" i="1" smtClean="0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altLang="zh-CN" sz="2450" b="0" i="1" smtClean="0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50" i="1" smtClean="0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50" i="1" smtClean="0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50" b="0" i="1" smtClean="0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2∙</m:t>
                              </m:r>
                              <m:r>
                                <a:rPr lang="en-US" altLang="zh-CN" sz="2450" b="0" i="1" smtClean="0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𝑛𝑢𝑚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450" i="1" smtClean="0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50" b="0" i="1" smtClean="0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</m:d>
                              <m:r>
                                <a:rPr lang="en-US" altLang="zh-CN" sz="2450" b="0" i="1" smtClean="0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450" b="0" i="1" smtClean="0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𝑠𝑖𝑧𝑒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450" i="1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50" i="1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</m:d>
                              <m:r>
                                <a:rPr lang="en-US" altLang="zh-CN" sz="2450" b="0" i="1" smtClean="0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       </m:t>
                              </m:r>
                              <m:r>
                                <a:rPr lang="en-US" altLang="zh-CN" sz="2450" i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altLang="zh-CN" sz="2450" i="1" smtClean="0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50" b="0" i="1" smtClean="0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</m:d>
                              <m:r>
                                <a:rPr lang="en-US" altLang="zh-CN" sz="2450" b="0" i="1" smtClean="0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≥1/2</m:t>
                              </m:r>
                            </m:e>
                            <m:e>
                              <m:r>
                                <a:rPr lang="en-US" altLang="zh-CN" sz="2450" b="0" i="1" smtClean="0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𝑠𝑖𝑧𝑒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450" i="1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50" i="1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</m:d>
                              <m:r>
                                <a:rPr lang="en-US" altLang="zh-CN" sz="2450" b="0" i="1" smtClean="0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/</m:t>
                              </m:r>
                              <m:r>
                                <a:rPr lang="en-US" altLang="zh-CN" sz="2450" i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2−</m:t>
                              </m:r>
                              <m:r>
                                <a:rPr lang="en-US" altLang="zh-CN" sz="2450" i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𝑛𝑢𝑚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450" i="1" smtClean="0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50" b="0" i="1" smtClean="0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</m:d>
                              <m:r>
                                <a:rPr lang="en-US" altLang="zh-CN" sz="2450" b="0" i="1" smtClean="0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        </m:t>
                              </m:r>
                              <m:r>
                                <a:rPr lang="en-US" altLang="zh-CN" sz="2450" b="0" i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altLang="zh-CN" sz="2450" i="1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50" b="0" i="1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</m:d>
                              <m:r>
                                <a:rPr lang="en-US" altLang="zh-CN" sz="2450" b="0" i="1" smtClean="0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&lt;1/2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50" dirty="0">
                  <a:solidFill>
                    <a:srgbClr val="000066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sz="2450" dirty="0">
                  <a:solidFill>
                    <a:srgbClr val="000066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450" dirty="0">
                  <a:solidFill>
                    <a:srgbClr val="000066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en-US" sz="2800" dirty="0">
                  <a:solidFill>
                    <a:srgbClr val="000066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en-US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32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595" y="1195070"/>
                <a:ext cx="8631877" cy="4394170"/>
              </a:xfrm>
              <a:blipFill>
                <a:blip r:embed="rId3"/>
                <a:stretch>
                  <a:fillRect l="-845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2"/>
          <p:cNvSpPr>
            <a:spLocks noGrp="1"/>
          </p:cNvSpPr>
          <p:nvPr>
            <p:ph type="title"/>
          </p:nvPr>
        </p:nvSpPr>
        <p:spPr>
          <a:xfrm>
            <a:off x="683568" y="89970"/>
            <a:ext cx="8229600" cy="1143000"/>
          </a:xfrm>
        </p:spPr>
        <p:txBody>
          <a:bodyPr wrap="square" lIns="91440" tIns="45720" rIns="91440" bIns="45720" anchor="ctr"/>
          <a:lstStyle/>
          <a:p>
            <a:r>
              <a:rPr lang="zh-CN" altLang="en-US" sz="4000" dirty="0">
                <a:solidFill>
                  <a:srgbClr val="2F12DE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动态表-</a:t>
            </a:r>
            <a:r>
              <a:rPr lang="zh-CN" altLang="en-US" sz="4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表的扩张和收缩</a:t>
            </a:r>
            <a:endParaRPr lang="zh-CN" altLang="en-US" sz="4000" kern="1200" dirty="0">
              <a:solidFill>
                <a:srgbClr val="FF0000"/>
              </a:solidFill>
              <a:latin typeface="+mj-ea"/>
              <a:cs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95536" y="4293096"/>
                <a:ext cx="8117840" cy="1130246"/>
              </a:xfrm>
              <a:prstGeom prst="rect">
                <a:avLst/>
              </a:prstGeom>
              <a:solidFill>
                <a:schemeClr val="bg1"/>
              </a:solidFill>
              <a:ln w="25400"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空表的势为0，且势总是非负的。这样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𝝓</m:t>
                    </m:r>
                  </m:oMath>
                </a14:m>
                <a:r>
                  <a:rPr lang="zh-CN" altLang="en-US" b="1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表示的一列操作的总摊还代价即为其实际代价的一个上界</a:t>
                </a:r>
                <a:r>
                  <a:rPr lang="zh-CN" altLang="en-US" dirty="0"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</a:t>
                </a:r>
                <a:endParaRPr lang="zh-CN" altLang="en-US" dirty="0">
                  <a:effectLst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4293096"/>
                <a:ext cx="8117840" cy="1130246"/>
              </a:xfrm>
              <a:prstGeom prst="rect">
                <a:avLst/>
              </a:prstGeom>
              <a:blipFill>
                <a:blip r:embed="rId4"/>
                <a:stretch>
                  <a:fillRect l="-75" b="-9677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6323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102870" y="1196752"/>
                <a:ext cx="8938260" cy="3458066"/>
              </a:xfr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lIns="91440" tIns="45720" rIns="91440" bIns="45720" anchor="t"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rgbClr val="2F12DE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由n个TABLE</a:t>
                </a:r>
                <a:r>
                  <a:rPr lang="en-US" altLang="zh-CN" sz="2000" dirty="0">
                    <a:solidFill>
                      <a:srgbClr val="2F12DE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-</a:t>
                </a:r>
                <a:r>
                  <a:rPr lang="zh-CN" altLang="en-US" sz="2000" dirty="0">
                    <a:solidFill>
                      <a:srgbClr val="2F12DE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INSERT和TABLE-DELETE操作构成序列的代价分析-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势能法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势函数的某些性质 :</a:t>
                </a:r>
                <a:endParaRPr lang="zh-CN" altLang="en-US" sz="2000" dirty="0">
                  <a:solidFill>
                    <a:srgbClr val="000066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当装载因子为1/2时，势为0。</a:t>
                </a:r>
                <a:endParaRPr lang="zh-CN" altLang="en-US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当装载因子为1时，有</a:t>
                </a:r>
                <a14:m>
                  <m:oMath xmlns:m="http://schemas.openxmlformats.org/officeDocument/2006/math">
                    <m:r>
                      <a:rPr lang="zh-CN" altLang="en-US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𝑛𝑢𝑚</m:t>
                    </m:r>
                    <m:d>
                      <m:dPr>
                        <m:begChr m:val="["/>
                        <m:endChr m:val="]"/>
                        <m:ctrlPr>
                          <a:rPr lang="zh-CN" altLang="en-US" sz="2000" i="1" dirty="0" smtClean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+mn-ea"/>
                          </a:rPr>
                        </m:ctrlPr>
                      </m:dPr>
                      <m:e>
                        <m:r>
                          <a:rPr lang="zh-CN" altLang="en-US" sz="2000" i="1" dirty="0" smtClean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+mn-ea"/>
                          </a:rPr>
                          <m:t>𝑇</m:t>
                        </m:r>
                      </m:e>
                    </m:d>
                    <m:r>
                      <a:rPr lang="zh-CN" altLang="en-US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=</m:t>
                    </m:r>
                    <m:r>
                      <a:rPr lang="zh-CN" altLang="en-US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𝑠𝑖𝑧𝑒</m:t>
                    </m:r>
                    <m:d>
                      <m:dPr>
                        <m:begChr m:val="["/>
                        <m:endChr m:val="]"/>
                        <m:ctrlPr>
                          <a:rPr lang="zh-CN" altLang="en-US" sz="2000" i="1" dirty="0" smtClean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+mn-ea"/>
                          </a:rPr>
                        </m:ctrlPr>
                      </m:dPr>
                      <m:e>
                        <m:r>
                          <a:rPr lang="zh-CN" altLang="en-US" sz="2000" i="1" dirty="0" smtClean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+mn-ea"/>
                          </a:rPr>
                          <m:t>𝑇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，这就意味着</a:t>
                </a:r>
                <a14:m>
                  <m:oMath xmlns:m="http://schemas.openxmlformats.org/officeDocument/2006/math">
                    <m:r>
                      <a:rPr lang="zh-CN" altLang="en-US" sz="2000" b="1" i="1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𝝓</m:t>
                    </m:r>
                    <m:r>
                      <a:rPr lang="zh-CN" altLang="en-US" sz="20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zh-CN" altLang="en-US" sz="20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𝑇</m:t>
                    </m:r>
                    <m:r>
                      <a:rPr lang="zh-CN" altLang="en-US" sz="20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)=</m:t>
                    </m:r>
                    <m:r>
                      <a:rPr lang="zh-CN" altLang="en-US" sz="20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𝑛𝑢𝑚</m:t>
                    </m:r>
                    <m:d>
                      <m:dPr>
                        <m:begChr m:val="["/>
                        <m:endChr m:val="]"/>
                        <m:ctrlPr>
                          <a:rPr lang="zh-CN" altLang="en-US" sz="2000" i="1" dirty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+mn-ea"/>
                          </a:rPr>
                        </m:ctrlPr>
                      </m:dPr>
                      <m:e>
                        <m:r>
                          <a:rPr lang="zh-CN" altLang="en-US" sz="2000" i="1" dirty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+mn-ea"/>
                          </a:rPr>
                          <m:t>𝑇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。这样当因插入一项而引起一次扩张时，就可用势来支付其代价。</a:t>
                </a:r>
                <a:endParaRPr lang="zh-CN" altLang="en-US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当装载因子为1/4时，</a:t>
                </a:r>
                <a14:m>
                  <m:oMath xmlns:m="http://schemas.openxmlformats.org/officeDocument/2006/math">
                    <m:r>
                      <a:rPr lang="zh-CN" altLang="en-US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𝑠𝑖𝑧𝑒</m:t>
                    </m:r>
                    <m:d>
                      <m:dPr>
                        <m:begChr m:val="["/>
                        <m:endChr m:val="]"/>
                        <m:ctrlPr>
                          <a:rPr lang="zh-CN" altLang="en-US" sz="2000" i="1" dirty="0" smtClean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+mn-ea"/>
                          </a:rPr>
                        </m:ctrlPr>
                      </m:dPr>
                      <m:e>
                        <m:r>
                          <a:rPr lang="zh-CN" altLang="en-US" sz="2000" i="1" dirty="0" smtClean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+mn-ea"/>
                          </a:rPr>
                          <m:t>𝑇</m:t>
                        </m:r>
                      </m:e>
                    </m:d>
                    <m:r>
                      <a:rPr lang="zh-CN" altLang="en-US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=4</m:t>
                    </m:r>
                    <m:r>
                      <a:rPr lang="en-US" altLang="zh-CN" sz="2000" b="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∗</m:t>
                    </m:r>
                    <m:r>
                      <a:rPr lang="zh-CN" altLang="en-US" sz="20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𝑛𝑢𝑚</m:t>
                    </m:r>
                    <m:r>
                      <a:rPr lang="zh-CN" altLang="en-US" sz="20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[</m:t>
                    </m:r>
                    <m:r>
                      <a:rPr lang="zh-CN" altLang="en-US" sz="20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𝑇</m:t>
                    </m:r>
                    <m:r>
                      <a:rPr lang="zh-CN" altLang="en-US" sz="20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]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，它意味着</a:t>
                </a:r>
                <a14:m>
                  <m:oMath xmlns:m="http://schemas.openxmlformats.org/officeDocument/2006/math">
                    <m:r>
                      <a:rPr lang="zh-CN" altLang="en-US" sz="2000" b="1" i="1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𝝓</m:t>
                    </m:r>
                    <m:r>
                      <a:rPr lang="zh-CN" altLang="en-US" sz="20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zh-CN" altLang="en-US" sz="20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𝑇</m:t>
                    </m:r>
                    <m:r>
                      <a:rPr lang="zh-CN" altLang="en-US" sz="20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)=</m:t>
                    </m:r>
                    <m:r>
                      <a:rPr lang="zh-CN" altLang="en-US" sz="20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𝑛𝑢𝑚</m:t>
                    </m:r>
                    <m:r>
                      <a:rPr lang="zh-CN" altLang="en-US" sz="20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[</m:t>
                    </m:r>
                    <m:r>
                      <a:rPr lang="zh-CN" altLang="en-US" sz="20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𝑇</m:t>
                    </m:r>
                    <m:r>
                      <a:rPr lang="zh-CN" altLang="en-US" sz="20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]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。因而当删除某项引起一次收缩时就可用势来支付其代价。</a:t>
                </a:r>
                <a:endParaRPr lang="zh-CN" altLang="en-US" sz="2800" dirty="0">
                  <a:solidFill>
                    <a:srgbClr val="000066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32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70" y="1196752"/>
                <a:ext cx="8938260" cy="3458066"/>
              </a:xfrm>
              <a:blipFill>
                <a:blip r:embed="rId3"/>
                <a:stretch>
                  <a:fillRect l="-476" r="-68" b="-2797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2"/>
          <p:cNvSpPr>
            <a:spLocks noGrp="1"/>
          </p:cNvSpPr>
          <p:nvPr>
            <p:ph type="title"/>
          </p:nvPr>
        </p:nvSpPr>
        <p:spPr>
          <a:xfrm>
            <a:off x="683568" y="89970"/>
            <a:ext cx="8229600" cy="1143000"/>
          </a:xfrm>
        </p:spPr>
        <p:txBody>
          <a:bodyPr wrap="square" lIns="91440" tIns="45720" rIns="91440" bIns="45720" anchor="ctr"/>
          <a:lstStyle/>
          <a:p>
            <a:r>
              <a:rPr lang="zh-CN" altLang="en-US" sz="4000" dirty="0">
                <a:solidFill>
                  <a:srgbClr val="2F12DE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动态表-</a:t>
            </a:r>
            <a:r>
              <a:rPr lang="zh-CN" altLang="en-US" sz="4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表的扩张和收缩</a:t>
            </a:r>
            <a:endParaRPr lang="zh-CN" altLang="en-US" sz="4000" kern="1200" dirty="0">
              <a:solidFill>
                <a:srgbClr val="FF0000"/>
              </a:solidFill>
              <a:latin typeface="+mj-ea"/>
              <a:cs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3A1EA889-BF9B-D544-A131-9D26386CE058}"/>
                  </a:ext>
                </a:extLst>
              </p:cNvPr>
              <p:cNvSpPr/>
              <p:nvPr/>
            </p:nvSpPr>
            <p:spPr>
              <a:xfrm>
                <a:off x="2771800" y="1772816"/>
                <a:ext cx="7092280" cy="7788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m:t>𝜙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altLang="zh-CN" sz="2000" i="1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000" i="1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i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000" i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2∙</m:t>
                              </m:r>
                              <m:r>
                                <a:rPr lang="en-US" altLang="zh-CN" sz="2000" i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𝑛𝑢𝑚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000" i="1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</m:d>
                              <m:r>
                                <a:rPr lang="en-US" altLang="zh-CN" sz="2000" i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𝑠𝑖𝑧𝑒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000" i="1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</m:d>
                              <m:r>
                                <a:rPr lang="en-US" altLang="zh-CN" sz="2000" i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       </m:t>
                              </m:r>
                              <m:r>
                                <a:rPr lang="en-US" altLang="zh-CN" sz="2000" i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altLang="zh-CN" sz="2000" i="1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</m:d>
                              <m:r>
                                <a:rPr lang="en-US" altLang="zh-CN" sz="2000" i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≥1/2</m:t>
                              </m:r>
                            </m:e>
                            <m:e>
                              <m:r>
                                <a:rPr lang="en-US" altLang="zh-CN" sz="2000" i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𝑠𝑖𝑧𝑒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000" i="1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</m:d>
                              <m:r>
                                <a:rPr lang="en-US" altLang="zh-CN" sz="2000" i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/2−</m:t>
                              </m:r>
                              <m:r>
                                <a:rPr lang="en-US" altLang="zh-CN" sz="2000" i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𝑛𝑢𝑚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000" i="1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</m:d>
                              <m:r>
                                <a:rPr lang="en-US" altLang="zh-CN" sz="2000" i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        </m:t>
                              </m:r>
                              <m:r>
                                <a:rPr lang="en-US" altLang="zh-CN" sz="2000" i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altLang="zh-CN" sz="2000" i="1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</m:d>
                              <m:r>
                                <a:rPr lang="en-US" altLang="zh-CN" sz="2000" i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&lt;1/2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3A1EA889-BF9B-D544-A131-9D26386CE0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1772816"/>
                <a:ext cx="7092280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565785" y="2634615"/>
                <a:ext cx="8183245" cy="289919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zh-CN" altLang="en-US" b="1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CN" b="1" i="1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𝒊</m:t>
                    </m:r>
                  </m:oMath>
                </a14:m>
                <a:r>
                  <a:rPr kumimoji="1" lang="zh-CN" altLang="en-US" b="1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次操作的摊还代价</a:t>
                </a:r>
                <a:r>
                  <a:rPr kumimoji="1" lang="en-US" altLang="zh-CN" b="1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1" i="1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+mn-ea"/>
                          </a:rPr>
                        </m:ctrlPr>
                      </m:sSubSupPr>
                      <m:e>
                        <m:r>
                          <a:rPr kumimoji="1" lang="en-US" altLang="zh-CN" b="1" i="1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+mn-ea"/>
                          </a:rPr>
                          <m:t>𝒄</m:t>
                        </m:r>
                      </m:e>
                      <m:sub>
                        <m:r>
                          <a:rPr kumimoji="1" lang="en-US" altLang="zh-CN" b="1" i="1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+mn-ea"/>
                          </a:rPr>
                          <m:t>𝒊</m:t>
                        </m:r>
                      </m:sub>
                      <m:sup>
                        <m:r>
                          <a:rPr kumimoji="1" lang="en-US" altLang="zh-CN" b="1" i="1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+mn-ea"/>
                          </a:rPr>
                          <m:t>′</m:t>
                        </m:r>
                      </m:sup>
                    </m:sSubSup>
                    <m:r>
                      <a:rPr kumimoji="1" lang="en-US" altLang="zh-CN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kumimoji="1" lang="en-US" altLang="zh-CN" b="1" i="1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+</m:t>
                    </m:r>
                    <m:r>
                      <a:rPr kumimoji="1" lang="zh-CN" altLang="en-US" b="1" i="1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𝝓</m:t>
                    </m:r>
                    <m:r>
                      <a:rPr kumimoji="1" lang="en-US" altLang="zh-CN" b="1" i="1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kumimoji="1" lang="en-US" altLang="zh-CN" b="1" i="1" dirty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kumimoji="1" lang="en-US" altLang="zh-CN" b="1" i="1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+mn-ea"/>
                          </a:rPr>
                          <m:t>𝑻</m:t>
                        </m:r>
                      </m:e>
                      <m:sub>
                        <m:r>
                          <a:rPr kumimoji="1" lang="en-US" altLang="zh-CN" b="1" i="1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+mn-ea"/>
                          </a:rPr>
                          <m:t>𝒊</m:t>
                        </m:r>
                      </m:sub>
                    </m:sSub>
                    <m:r>
                      <a:rPr kumimoji="1" lang="en-US" altLang="zh-CN" b="1" i="1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)−</m:t>
                    </m:r>
                    <m:r>
                      <a:rPr kumimoji="1" lang="zh-CN" alt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𝝓</m:t>
                    </m:r>
                    <m:r>
                      <a:rPr kumimoji="1" lang="en-US" altLang="zh-CN" b="1" i="1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kumimoji="1" lang="en-US" altLang="zh-CN" b="1" i="1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kumimoji="1" lang="en-US" altLang="zh-CN" b="1" i="1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+mn-ea"/>
                          </a:rPr>
                          <m:t>𝑻</m:t>
                        </m:r>
                      </m:e>
                      <m:sub>
                        <m:r>
                          <a:rPr kumimoji="1" lang="en-US" altLang="zh-CN" b="1" i="1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+mn-ea"/>
                          </a:rPr>
                          <m:t>𝒊</m:t>
                        </m:r>
                        <m:r>
                          <a:rPr kumimoji="1" lang="en-US" altLang="zh-CN" b="1" i="1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+mn-ea"/>
                          </a:rPr>
                          <m:t>−</m:t>
                        </m:r>
                        <m:r>
                          <a:rPr kumimoji="1" lang="en-US" altLang="zh-CN" b="1" i="1" dirty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  <a:sym typeface="+mn-ea"/>
                          </a:rPr>
                          <m:t>𝟏</m:t>
                        </m:r>
                      </m:sub>
                    </m:sSub>
                    <m:r>
                      <a:rPr kumimoji="1" lang="en-US" altLang="zh-CN" b="1" i="1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</m:t>
                    </m:r>
                  </m:oMath>
                </a14:m>
                <a:endParaRPr kumimoji="1" lang="en-US" altLang="zh-CN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𝑖</m:t>
                    </m:r>
                  </m:oMath>
                </a14:m>
                <a:r>
                  <a:rPr lang="zh-CN" altLang="en-US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次操作是</a:t>
                </a:r>
                <a:r>
                  <a:rPr lang="en-US" altLang="zh-CN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TABLE-INSERT ：</a:t>
                </a:r>
                <a:r>
                  <a:rPr lang="zh-CN" altLang="en-US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未扩张</a:t>
                </a:r>
                <a:r>
                  <a:rPr lang="en-US" altLang="zh-CN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		</a:t>
                </a:r>
                <a:endParaRPr lang="zh-CN" altLang="en-US" dirty="0">
                  <a:solidFill>
                    <a:srgbClr val="2F12DE"/>
                  </a:solidFill>
                  <a:effectLst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𝑖</m:t>
                    </m:r>
                  </m:oMath>
                </a14:m>
                <a:r>
                  <a:rPr lang="zh-CN" altLang="en-US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次操作是</a:t>
                </a:r>
                <a:r>
                  <a:rPr lang="en-US" altLang="zh-CN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TABLE-INSERT </a:t>
                </a:r>
                <a:r>
                  <a:rPr lang="en-US" altLang="zh-CN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：</a:t>
                </a:r>
                <a:r>
                  <a:rPr lang="zh-CN" altLang="en-US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扩张</a:t>
                </a:r>
                <a:r>
                  <a:rPr lang="en-US" altLang="zh-CN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		</a:t>
                </a:r>
                <a:endParaRPr lang="zh-CN" altLang="en-US" dirty="0">
                  <a:solidFill>
                    <a:srgbClr val="2F12DE"/>
                  </a:solidFill>
                  <a:effectLst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𝑖</m:t>
                    </m:r>
                  </m:oMath>
                </a14:m>
                <a:r>
                  <a:rPr lang="zh-CN" altLang="en-US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次操作是</a:t>
                </a:r>
                <a:r>
                  <a:rPr lang="en-US" altLang="zh-CN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TABLE-DELETE</a:t>
                </a:r>
                <a:r>
                  <a:rPr lang="en-US" altLang="zh-CN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：</a:t>
                </a:r>
                <a:r>
                  <a:rPr lang="zh-CN" altLang="en-US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未收缩</a:t>
                </a:r>
                <a:r>
                  <a:rPr lang="en-US" altLang="zh-CN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		</a:t>
                </a:r>
                <a:endParaRPr lang="zh-CN" altLang="en-US" dirty="0">
                  <a:solidFill>
                    <a:srgbClr val="2F12DE"/>
                  </a:solidFill>
                  <a:effectLst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𝑖</m:t>
                    </m:r>
                  </m:oMath>
                </a14:m>
                <a:r>
                  <a:rPr lang="zh-CN" altLang="en-US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次操作是</a:t>
                </a:r>
                <a:r>
                  <a:rPr lang="en-US" altLang="zh-CN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TABLE-DELETE</a:t>
                </a:r>
                <a:r>
                  <a:rPr lang="en-US" altLang="zh-CN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：</a:t>
                </a:r>
                <a:r>
                  <a:rPr lang="zh-CN" altLang="en-US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收缩</a:t>
                </a:r>
                <a:r>
                  <a:rPr lang="en-US" altLang="zh-CN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		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85" y="2634615"/>
                <a:ext cx="8183245" cy="2899192"/>
              </a:xfrm>
              <a:prstGeom prst="rect">
                <a:avLst/>
              </a:prstGeom>
              <a:blipFill>
                <a:blip r:embed="rId3"/>
                <a:stretch>
                  <a:fillRect l="-1192" b="-4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102870" y="1205646"/>
                <a:ext cx="8938260" cy="5114250"/>
              </a:xfrm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lIns="91440" tIns="45720" rIns="91440" bIns="45720" anchor="t"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rgbClr val="2F12DE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由</a:t>
                </a:r>
                <a14:m>
                  <m:oMath xmlns:m="http://schemas.openxmlformats.org/officeDocument/2006/math">
                    <m:r>
                      <a:rPr lang="zh-CN" altLang="en-US" sz="20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sz="2000" dirty="0">
                    <a:solidFill>
                      <a:srgbClr val="2F12DE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个TABLE</a:t>
                </a:r>
                <a:r>
                  <a:rPr lang="en-US" altLang="zh-CN" sz="2000" dirty="0">
                    <a:solidFill>
                      <a:srgbClr val="2F12DE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-</a:t>
                </a:r>
                <a:r>
                  <a:rPr lang="zh-CN" altLang="en-US" sz="2000" dirty="0">
                    <a:solidFill>
                      <a:srgbClr val="2F12DE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INSERT和TABLE-DELETE操作构成序列的代价分析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-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势能法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势函数定义</a:t>
                </a:r>
                <a:endParaRPr lang="zh-CN" altLang="en-US" sz="24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70" y="1205646"/>
                <a:ext cx="8938260" cy="5114250"/>
              </a:xfrm>
              <a:blipFill>
                <a:blip r:embed="rId4"/>
                <a:stretch>
                  <a:fillRect l="-476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784860" y="5575935"/>
                <a:ext cx="7530341" cy="5762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lvl="0" algn="ctr"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所以作用于一动态表上的</a:t>
                </a:r>
                <a14:m>
                  <m:oMath xmlns:m="http://schemas.openxmlformats.org/officeDocument/2006/math">
                    <m:r>
                      <a:rPr lang="zh-CN" altLang="en-US" b="1" i="1" dirty="0" smtClean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</m:oMath>
                </a14:m>
                <a:r>
                  <a:rPr lang="zh-CN" altLang="en-US" b="1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个操作的实际时间为</a:t>
                </a:r>
                <a14:m>
                  <m:oMath xmlns:m="http://schemas.openxmlformats.org/officeDocument/2006/math">
                    <m:r>
                      <a:rPr lang="zh-CN" altLang="en-US" b="1" i="1" dirty="0" smtClean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𝑶</m:t>
                    </m:r>
                    <m:r>
                      <a:rPr lang="zh-CN" altLang="en-US" b="1" i="1" dirty="0" smtClean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zh-CN" altLang="en-US" b="1" i="1" dirty="0" smtClean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  <m:r>
                      <a:rPr lang="zh-CN" altLang="en-US" b="1" i="1" dirty="0" smtClean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</m:t>
                    </m:r>
                  </m:oMath>
                </a14:m>
                <a:endParaRPr lang="zh-CN" altLang="en-US" b="1" dirty="0">
                  <a:solidFill>
                    <a:srgbClr val="2F12DE"/>
                  </a:solidFill>
                  <a:effectLst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0" y="5575935"/>
                <a:ext cx="7530341" cy="576248"/>
              </a:xfrm>
              <a:prstGeom prst="rect">
                <a:avLst/>
              </a:prstGeom>
              <a:blipFill>
                <a:blip r:embed="rId5"/>
                <a:stretch>
                  <a:fillRect b="-212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6981190" y="3331845"/>
                <a:ext cx="918841" cy="46166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华文细黑" panose="02010600040101010101" charset="-122"/>
                          <a:sym typeface="+mn-ea"/>
                        </a:rPr>
                        <m:t>𝑐</m:t>
                      </m:r>
                      <m:r>
                        <a:rPr lang="en-US" altLang="zh-CN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华文细黑" panose="02010600040101010101" charset="-122"/>
                          <a:sym typeface="+mn-ea"/>
                        </a:rPr>
                        <m:t>’</m:t>
                      </m:r>
                      <m:r>
                        <a:rPr lang="en-US" altLang="zh-CN" i="1" baseline="-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华文细黑" panose="02010600040101010101" charset="-122"/>
                          <a:sym typeface="+mn-ea"/>
                        </a:rPr>
                        <m:t>𝑖</m:t>
                      </m:r>
                      <m:r>
                        <a:rPr lang="en-US" altLang="zh-CN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华文细黑" panose="02010600040101010101" charset="-122"/>
                          <a:sym typeface="Symbol" panose="05050102010706020507" pitchFamily="18" charset="2"/>
                        </a:rPr>
                        <m:t></m:t>
                      </m:r>
                      <m:r>
                        <a:rPr lang="en-US" altLang="zh-CN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华文细黑" panose="02010600040101010101" charset="-122"/>
                          <a:sym typeface="+mn-ea"/>
                        </a:rPr>
                        <m:t> 3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  <a:latin typeface="华文细黑" panose="02010600040101010101" charset="-122"/>
                  <a:ea typeface="华文细黑" panose="02010600040101010101" charset="-122"/>
                  <a:cs typeface="华文细黑" panose="02010600040101010101" charset="-122"/>
                  <a:sym typeface="+mn-ea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190" y="3331845"/>
                <a:ext cx="918841" cy="461665"/>
              </a:xfrm>
              <a:prstGeom prst="rect">
                <a:avLst/>
              </a:prstGeom>
              <a:blipFill rotWithShape="1">
                <a:blip r:embed="rId6"/>
                <a:stretch>
                  <a:fillRect t="-6602" r="-1244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981190" y="3858260"/>
                <a:ext cx="918841" cy="46166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华文细黑" panose="02010600040101010101" charset="-122"/>
                          <a:sym typeface="+mn-ea"/>
                        </a:rPr>
                        <m:t>𝑐</m:t>
                      </m:r>
                      <m:r>
                        <a:rPr lang="en-US" altLang="zh-CN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华文细黑" panose="02010600040101010101" charset="-122"/>
                          <a:sym typeface="+mn-ea"/>
                        </a:rPr>
                        <m:t>’</m:t>
                      </m:r>
                      <m:r>
                        <a:rPr lang="en-US" altLang="zh-CN" i="1" baseline="-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华文细黑" panose="02010600040101010101" charset="-122"/>
                          <a:sym typeface="+mn-ea"/>
                        </a:rPr>
                        <m:t>𝑖</m:t>
                      </m:r>
                      <m:r>
                        <a:rPr lang="en-US" altLang="zh-CN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华文细黑" panose="02010600040101010101" charset="-122"/>
                          <a:sym typeface="Symbol" panose="05050102010706020507" pitchFamily="18" charset="2"/>
                        </a:rPr>
                        <m:t></m:t>
                      </m:r>
                      <m:r>
                        <a:rPr lang="en-US" altLang="zh-CN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华文细黑" panose="02010600040101010101" charset="-122"/>
                          <a:sym typeface="+mn-ea"/>
                        </a:rPr>
                        <m:t> 3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  <a:latin typeface="华文细黑" panose="02010600040101010101" charset="-122"/>
                  <a:ea typeface="华文细黑" panose="02010600040101010101" charset="-122"/>
                  <a:cs typeface="华文细黑" panose="02010600040101010101" charset="-122"/>
                  <a:sym typeface="+mn-ea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190" y="3858260"/>
                <a:ext cx="918841" cy="461665"/>
              </a:xfrm>
              <a:prstGeom prst="rect">
                <a:avLst/>
              </a:prstGeom>
              <a:blipFill rotWithShape="1">
                <a:blip r:embed="rId6"/>
                <a:stretch>
                  <a:fillRect t="-6602" r="-1244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6964045" y="4388485"/>
                <a:ext cx="918841" cy="46166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华文细黑" panose="02010600040101010101" charset="-122"/>
                          <a:sym typeface="+mn-ea"/>
                        </a:rPr>
                        <m:t>𝑐</m:t>
                      </m:r>
                      <m:r>
                        <a:rPr lang="en-US" altLang="zh-CN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华文细黑" panose="02010600040101010101" charset="-122"/>
                          <a:sym typeface="+mn-ea"/>
                        </a:rPr>
                        <m:t>’</m:t>
                      </m:r>
                      <m:r>
                        <a:rPr lang="en-US" altLang="zh-CN" i="1" baseline="-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华文细黑" panose="02010600040101010101" charset="-122"/>
                          <a:sym typeface="+mn-ea"/>
                        </a:rPr>
                        <m:t>𝑖</m:t>
                      </m:r>
                      <m:r>
                        <a:rPr lang="en-US" altLang="zh-CN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华文细黑" panose="02010600040101010101" charset="-122"/>
                          <a:sym typeface="Symbol" panose="05050102010706020507" pitchFamily="18" charset="2"/>
                        </a:rPr>
                        <m:t></m:t>
                      </m:r>
                      <m:r>
                        <a:rPr lang="en-US" altLang="zh-CN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华文细黑" panose="02010600040101010101" charset="-122"/>
                          <a:sym typeface="+mn-ea"/>
                        </a:rPr>
                        <m:t> 3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  <a:latin typeface="华文细黑" panose="02010600040101010101" charset="-122"/>
                  <a:ea typeface="华文细黑" panose="02010600040101010101" charset="-122"/>
                  <a:cs typeface="华文细黑" panose="02010600040101010101" charset="-122"/>
                  <a:sym typeface="+mn-ea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4045" y="4388485"/>
                <a:ext cx="918841" cy="461665"/>
              </a:xfrm>
              <a:prstGeom prst="rect">
                <a:avLst/>
              </a:prstGeom>
              <a:blipFill rotWithShape="1">
                <a:blip r:embed="rId6"/>
                <a:stretch>
                  <a:fillRect t="-6602" r="-1244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981190" y="4955540"/>
                <a:ext cx="918841" cy="46166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华文细黑" panose="02010600040101010101" charset="-122"/>
                          <a:sym typeface="+mn-ea"/>
                        </a:rPr>
                        <m:t>𝑐</m:t>
                      </m:r>
                      <m:r>
                        <a:rPr lang="en-US" altLang="zh-CN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华文细黑" panose="02010600040101010101" charset="-122"/>
                          <a:sym typeface="+mn-ea"/>
                        </a:rPr>
                        <m:t>’</m:t>
                      </m:r>
                      <m:r>
                        <a:rPr lang="en-US" altLang="zh-CN" i="1" baseline="-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华文细黑" panose="02010600040101010101" charset="-122"/>
                          <a:sym typeface="+mn-ea"/>
                        </a:rPr>
                        <m:t>𝑖</m:t>
                      </m:r>
                      <m:r>
                        <a:rPr lang="en-US" altLang="zh-CN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华文细黑" panose="02010600040101010101" charset="-122"/>
                          <a:sym typeface="Symbol" panose="05050102010706020507" pitchFamily="18" charset="2"/>
                        </a:rPr>
                        <m:t></m:t>
                      </m:r>
                      <m:r>
                        <a:rPr lang="en-US" altLang="zh-CN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华文细黑" panose="02010600040101010101" charset="-122"/>
                          <a:cs typeface="华文细黑" panose="02010600040101010101" charset="-122"/>
                          <a:sym typeface="+mn-ea"/>
                        </a:rPr>
                        <m:t> 3</m:t>
                      </m:r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  <a:latin typeface="华文细黑" panose="02010600040101010101" charset="-122"/>
                  <a:ea typeface="华文细黑" panose="02010600040101010101" charset="-122"/>
                  <a:cs typeface="华文细黑" panose="02010600040101010101" charset="-122"/>
                  <a:sym typeface="+mn-ea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190" y="4955540"/>
                <a:ext cx="918841" cy="461665"/>
              </a:xfrm>
              <a:prstGeom prst="rect">
                <a:avLst/>
              </a:prstGeom>
              <a:blipFill rotWithShape="1">
                <a:blip r:embed="rId6"/>
                <a:stretch>
                  <a:fillRect t="-6602" r="-1244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2"/>
          <p:cNvSpPr>
            <a:spLocks noGrp="1"/>
          </p:cNvSpPr>
          <p:nvPr>
            <p:ph type="title"/>
          </p:nvPr>
        </p:nvSpPr>
        <p:spPr>
          <a:xfrm>
            <a:off x="683568" y="89970"/>
            <a:ext cx="8229600" cy="1143000"/>
          </a:xfrm>
        </p:spPr>
        <p:txBody>
          <a:bodyPr wrap="square" lIns="91440" tIns="45720" rIns="91440" bIns="45720" anchor="ctr"/>
          <a:lstStyle/>
          <a:p>
            <a:r>
              <a:rPr lang="zh-CN" altLang="en-US" sz="4000" dirty="0">
                <a:solidFill>
                  <a:srgbClr val="2F12DE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动态表-</a:t>
            </a:r>
            <a:r>
              <a:rPr lang="zh-CN" altLang="en-US" sz="4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表的扩张和收缩</a:t>
            </a:r>
            <a:endParaRPr lang="zh-CN" altLang="en-US" sz="4000" kern="1200" dirty="0">
              <a:solidFill>
                <a:srgbClr val="FF0000"/>
              </a:solidFill>
              <a:latin typeface="+mj-ea"/>
              <a:cs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A98A761-8703-5B4E-95F3-DECF7173C998}"/>
                  </a:ext>
                </a:extLst>
              </p:cNvPr>
              <p:cNvSpPr/>
              <p:nvPr/>
            </p:nvSpPr>
            <p:spPr>
              <a:xfrm>
                <a:off x="1907704" y="1852336"/>
                <a:ext cx="6407497" cy="9398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m:t>𝜙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altLang="zh-CN" i="1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2∙</m:t>
                              </m:r>
                              <m:r>
                                <a:rPr lang="en-US" altLang="zh-CN" i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𝑛𝑢𝑚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i="1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</m:d>
                              <m:r>
                                <a:rPr lang="en-US" altLang="zh-CN" i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𝑠𝑖𝑧𝑒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i="1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</m:d>
                              <m:r>
                                <a:rPr lang="en-US" altLang="zh-CN" i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       </m:t>
                              </m:r>
                              <m:r>
                                <a:rPr lang="en-US" altLang="zh-CN" i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</m:d>
                              <m:r>
                                <a:rPr lang="en-US" altLang="zh-CN" i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≥1/2</m:t>
                              </m:r>
                            </m:e>
                            <m:e>
                              <m:r>
                                <a:rPr lang="en-US" altLang="zh-CN" i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𝑠𝑖𝑧𝑒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i="1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</m:d>
                              <m:r>
                                <a:rPr lang="en-US" altLang="zh-CN" i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/2−</m:t>
                              </m:r>
                              <m:r>
                                <a:rPr lang="en-US" altLang="zh-CN" i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𝑛𝑢𝑚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i="1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</m:d>
                              <m:r>
                                <a:rPr lang="en-US" altLang="zh-CN" i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        </m:t>
                              </m:r>
                              <m:r>
                                <a:rPr lang="en-US" altLang="zh-CN" i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</m:d>
                              <m:r>
                                <a:rPr lang="en-US" altLang="zh-CN" i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&lt;1/2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b="1" dirty="0">
                  <a:solidFill>
                    <a:srgbClr val="2F12DE"/>
                  </a:solidFill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A98A761-8703-5B4E-95F3-DECF7173C9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1852336"/>
                <a:ext cx="6407497" cy="9398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1B6111E5-A0F7-4249-92A1-781DECF0234F}"/>
              </a:ext>
            </a:extLst>
          </p:cNvPr>
          <p:cNvSpPr txBox="1"/>
          <p:nvPr/>
        </p:nvSpPr>
        <p:spPr>
          <a:xfrm>
            <a:off x="6556599" y="6413168"/>
            <a:ext cx="2356569" cy="40011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ea typeface="楷体" panose="02010609060101010101" pitchFamily="49" charset="-122"/>
                <a:cs typeface="Times New Roman" panose="02020603050405020304" pitchFamily="18" charset="0"/>
              </a:rPr>
              <a:t>《</a:t>
            </a:r>
            <a:r>
              <a:rPr lang="zh-CN" altLang="en-US" sz="2000" dirty="0">
                <a:ea typeface="楷体" panose="02010609060101010101" pitchFamily="49" charset="-122"/>
                <a:cs typeface="Times New Roman" panose="02020603050405020304" pitchFamily="18" charset="0"/>
              </a:rPr>
              <a:t>算法导论</a:t>
            </a:r>
            <a:r>
              <a:rPr lang="en-US" altLang="zh-CN" sz="2000" dirty="0">
                <a:ea typeface="楷体" panose="02010609060101010101" pitchFamily="49" charset="-122"/>
                <a:cs typeface="Times New Roman" panose="02020603050405020304" pitchFamily="18" charset="0"/>
              </a:rPr>
              <a:t>》P269</a:t>
            </a:r>
            <a:endParaRPr lang="zh-CN" altLang="en-US" sz="2000" dirty="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3" grpId="0"/>
      <p:bldP spid="3" grpId="1"/>
      <p:bldP spid="6" grpId="0"/>
      <p:bldP spid="6" grpId="1"/>
      <p:bldP spid="8" grpId="0"/>
      <p:bldP spid="8" grpId="1"/>
      <p:bldP spid="9" grpId="0"/>
      <p:bldP spid="9" grpId="1"/>
      <p:bldP spid="1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98844" y="116632"/>
                <a:ext cx="8937652" cy="649312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r>
                  <a:rPr lang="zh-CN" altLang="en-US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𝑖</m:t>
                    </m:r>
                  </m:oMath>
                </a14:m>
                <a:r>
                  <a:rPr lang="zh-CN" altLang="en-US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次操作是</a:t>
                </a:r>
                <a:r>
                  <a:rPr lang="en-US" altLang="zh-CN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TABLE-INSERT: </a:t>
                </a: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i="1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≥1/2</m:t>
                    </m:r>
                  </m:oMath>
                </a14:m>
                <a:r>
                  <a:rPr lang="zh-CN" altLang="en-US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zh-CN" i="1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1/2</m:t>
                    </m:r>
                  </m:oMath>
                </a14:m>
                <a:r>
                  <a:rPr lang="zh-CN" altLang="en-US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，进一步分为两类：</a:t>
                </a:r>
                <a:endParaRPr lang="en-US" altLang="zh-CN" dirty="0">
                  <a:solidFill>
                    <a:srgbClr val="2F12DE"/>
                  </a:solidFill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L="342900" indent="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zh-CN" altLang="en-US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，即发生扩张； </a:t>
                </a:r>
                <a:r>
                  <a:rPr lang="en-US" altLang="zh-CN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PPT 52</a:t>
                </a:r>
                <a:r>
                  <a:rPr lang="zh-CN" altLang="en-US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页</a:t>
                </a:r>
                <a:endParaRPr lang="en-US" altLang="zh-CN" dirty="0">
                  <a:solidFill>
                    <a:srgbClr val="FF0000"/>
                  </a:solidFill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L="342900" indent="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1/2 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&lt;</m:t>
                        </m:r>
                        <m:r>
                          <a:rPr lang="en-US" altLang="zh-CN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CN" i="1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zh-CN" altLang="en-US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，即未发生扩张；</a:t>
                </a:r>
                <a:r>
                  <a:rPr lang="en-US" altLang="zh-CN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 PPT 53</a:t>
                </a:r>
                <a:r>
                  <a:rPr lang="zh-CN" altLang="en-US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页</a:t>
                </a:r>
                <a:endParaRPr lang="en-US" altLang="zh-CN" dirty="0">
                  <a:solidFill>
                    <a:srgbClr val="2F12DE"/>
                  </a:solidFill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CN" i="1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1/2</m:t>
                    </m:r>
                  </m:oMath>
                </a14:m>
                <a:r>
                  <a:rPr lang="en-US" altLang="zh-CN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	</a:t>
                </a:r>
                <a:r>
                  <a:rPr lang="zh-CN" altLang="en-US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，则第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个操作一定不会产生扩张，但仍需要区分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>
                  <a:solidFill>
                    <a:srgbClr val="2F12DE"/>
                  </a:solidFill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L="342900" indent="342900">
                  <a:spcBef>
                    <a:spcPts val="6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&lt;1/2</m:t>
                    </m:r>
                  </m:oMath>
                </a14:m>
                <a:r>
                  <a:rPr lang="zh-CN" altLang="en-US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，</a:t>
                </a:r>
                <a:r>
                  <a:rPr lang="en-US" altLang="zh-CN" b="1" noProof="1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noProof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p>
                        <m:r>
                          <a:rPr lang="en-US" altLang="zh-CN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1" i="1" baseline="-25000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US" altLang="zh-CN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𝒄𝒊</m:t>
                    </m:r>
                    <m:r>
                      <a:rPr lang="en-US" altLang="zh-CN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zh-CN" altLang="en-US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𝝓</m:t>
                    </m:r>
                    <m:r>
                      <a:rPr lang="en-US" altLang="zh-CN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)−</m:t>
                    </m:r>
                    <m:r>
                      <a:rPr lang="zh-CN" altLang="en-US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𝝓</m:t>
                    </m:r>
                    <m:r>
                      <a:rPr lang="en-US" altLang="zh-CN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000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altLang="zh-CN" sz="2000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000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endParaRPr lang="en-US" altLang="zh-CN" dirty="0">
                  <a:solidFill>
                    <a:srgbClr val="2F12DE"/>
                  </a:solidFill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L="342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1" i="1" noProof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+(</m:t>
                      </m:r>
                      <m:f>
                        <m:fPr>
                          <m:ctrlP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𝒔𝒊𝒛𝒆</m:t>
                              </m:r>
                            </m:e>
                            <m:sub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𝒏𝒖𝒎</m:t>
                          </m:r>
                        </m:e>
                        <m:sub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)−</m:t>
                      </m:r>
                      <m:r>
                        <a:rPr lang="zh-CN" altLang="en-US" b="1" i="1" noProof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CN" b="1" i="1" noProof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noProof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𝒔𝒊𝒛𝒆</m:t>
                              </m:r>
                            </m:e>
                            <m:sub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  <m:r>
                                <a:rPr lang="en-US" altLang="zh-CN" b="1" i="1" noProof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b="1" i="1" noProof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1" i="1" noProof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1" i="1" noProof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𝒏𝒖𝒎</m:t>
                          </m:r>
                        </m:e>
                        <m:sub>
                          <m:r>
                            <a:rPr lang="en-US" altLang="zh-CN" b="1" i="1" noProof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𝒊</m:t>
                          </m:r>
                          <m:r>
                            <a:rPr lang="en-US" altLang="zh-CN" b="1" i="1" noProof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b="1" i="1" noProof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solidFill>
                    <a:srgbClr val="2F12DE"/>
                  </a:solidFill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L="342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b="1" i="1" noProof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noProof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𝒔𝒊𝒛𝒆</m:t>
                                  </m:r>
                                </m:e>
                                <m:sub>
                                  <m:r>
                                    <a:rPr lang="en-US" altLang="zh-CN" b="1" i="1" noProof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𝒏𝒖𝒎</m:t>
                              </m:r>
                            </m:e>
                            <m:sub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zh-CN" altLang="en-US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 </m:t>
                      </m:r>
                      <m:d>
                        <m:dPr>
                          <m:ctrlP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b="1" i="1" noProof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noProof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𝒔𝒊𝒛𝒆</m:t>
                                  </m:r>
                                </m:e>
                                <m:sub>
                                  <m:r>
                                    <a:rPr lang="en-US" altLang="zh-CN" b="1" i="1" noProof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zh-CN" b="1" i="1" noProof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1" i="1" noProof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noProof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𝒏𝒖𝒎</m:t>
                                  </m:r>
                                </m:e>
                                <m:sub>
                                  <m:r>
                                    <a:rPr lang="en-US" altLang="zh-CN" b="1" i="1" noProof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CN" b="1" i="1" noProof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b="1" i="1" noProof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</m:d>
                      <m:r>
                        <a:rPr lang="en-US" altLang="zh-CN" b="1" i="1" noProof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1" i="1" noProof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𝟎</m:t>
                      </m:r>
                    </m:oMath>
                  </m:oMathPara>
                </a14:m>
                <a:endParaRPr lang="en-US" altLang="zh-CN" dirty="0">
                  <a:solidFill>
                    <a:srgbClr val="2F12DE"/>
                  </a:solidFill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L="342900" indent="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≥1/2</m:t>
                    </m:r>
                  </m:oMath>
                </a14:m>
                <a:r>
                  <a:rPr lang="zh-CN" altLang="en-US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p>
                        <m:r>
                          <a:rPr lang="en-US" altLang="zh-CN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1" i="1" baseline="-25000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US" altLang="zh-CN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𝒄𝒊</m:t>
                    </m:r>
                    <m:r>
                      <a:rPr lang="en-US" altLang="zh-CN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zh-CN" altLang="en-US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𝝓</m:t>
                    </m:r>
                    <m:r>
                      <a:rPr lang="en-US" altLang="zh-CN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𝑫𝒊</m:t>
                    </m:r>
                    <m:r>
                      <a:rPr lang="en-US" altLang="zh-CN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)−</m:t>
                    </m:r>
                    <m:r>
                      <a:rPr lang="zh-CN" altLang="en-US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𝝓</m:t>
                    </m:r>
                    <m:r>
                      <a:rPr lang="en-US" altLang="zh-CN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000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altLang="zh-CN" sz="2000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000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endParaRPr lang="en-US" altLang="zh-CN" dirty="0">
                  <a:solidFill>
                    <a:srgbClr val="2F12DE"/>
                  </a:solidFill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L="342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+(</m:t>
                      </m:r>
                      <m:r>
                        <a:rPr lang="en-US" altLang="zh-CN" b="1" i="1" noProof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𝒏𝒖𝒎</m:t>
                          </m:r>
                        </m:e>
                        <m:sub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𝒔𝒊𝒛𝒆</m:t>
                          </m:r>
                        </m:e>
                        <m:sub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)−</m:t>
                      </m:r>
                      <m:r>
                        <a:rPr lang="zh-CN" altLang="en-US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𝒔𝒊𝒛𝒆</m:t>
                              </m:r>
                            </m:e>
                            <m:sub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𝒏𝒖𝒎</m:t>
                          </m:r>
                        </m:e>
                        <m:sub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𝒊</m:t>
                          </m:r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solidFill>
                    <a:srgbClr val="2F12DE"/>
                  </a:solidFill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L="342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altLang="zh-CN" b="1" i="1" noProof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𝟐</m:t>
                          </m:r>
                          <m:sSub>
                            <m:sSubPr>
                              <m:ctrlP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noProof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𝒏𝒖𝒎</m:t>
                              </m:r>
                            </m:e>
                            <m:sub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 noProof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b="1" i="1" noProof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zh-CN" b="1" i="1" noProof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)−</m:t>
                          </m:r>
                          <m:sSub>
                            <m:sSubPr>
                              <m:ctrlP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𝒔𝒊𝒛𝒆</m:t>
                              </m:r>
                            </m:e>
                            <m:sub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zh-CN" altLang="en-US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 </m:t>
                      </m:r>
                      <m:d>
                        <m:dPr>
                          <m:ctrlP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b="1" i="1" noProof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noProof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𝒔𝒊𝒛𝒆</m:t>
                                  </m:r>
                                </m:e>
                                <m:sub>
                                  <m:r>
                                    <a:rPr lang="en-US" altLang="zh-CN" b="1" i="1" noProof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  <m:r>
                                    <a:rPr lang="en-US" altLang="zh-CN" b="1" i="1" noProof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 noProof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𝒏𝒖𝒎</m:t>
                              </m:r>
                            </m:e>
                            <m:sub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dirty="0">
                  <a:solidFill>
                    <a:srgbClr val="2F12DE"/>
                  </a:solidFill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L="342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1" i="1" noProof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𝟑</m:t>
                      </m:r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𝟑</m:t>
                          </m:r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𝒏𝒖𝒎</m:t>
                          </m:r>
                        </m:e>
                        <m:sub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𝒊</m:t>
                          </m:r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noProof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𝒔𝒊𝒛𝒆</m:t>
                              </m:r>
                            </m:e>
                            <m:sub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zh-CN" b="1" i="1" noProof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lang="en-US" altLang="zh-CN" b="1" i="1" noProof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𝟑</m:t>
                      </m:r>
                      <m:r>
                        <a:rPr lang="en-US" altLang="zh-CN" b="1" i="1" noProof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𝒔𝒊𝒛𝒆</m:t>
                              </m:r>
                            </m:e>
                            <m:sub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𝒔𝒊𝒛𝒆</m:t>
                              </m:r>
                            </m:e>
                            <m:sub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zh-CN" b="1" i="1" noProof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1" i="1" noProof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𝟑</m:t>
                      </m:r>
                    </m:oMath>
                  </m:oMathPara>
                </a14:m>
                <a:endParaRPr lang="en-US" altLang="zh-CN" dirty="0">
                  <a:solidFill>
                    <a:srgbClr val="2F12DE"/>
                  </a:solidFill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44" y="116632"/>
                <a:ext cx="8937652" cy="6493124"/>
              </a:xfrm>
              <a:prstGeom prst="rect">
                <a:avLst/>
              </a:prstGeom>
              <a:blipFill>
                <a:blip r:embed="rId3"/>
                <a:stretch>
                  <a:fillRect l="-884" t="-842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521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98844" y="116632"/>
                <a:ext cx="8937652" cy="627396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r>
                  <a:rPr lang="zh-CN" altLang="en-US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𝑖</m:t>
                    </m:r>
                  </m:oMath>
                </a14:m>
                <a:r>
                  <a:rPr lang="zh-CN" altLang="en-US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次操作是</a:t>
                </a:r>
                <a:r>
                  <a:rPr lang="en-US" altLang="zh-CN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TABLE-DELETE: </a:t>
                </a: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CN" i="1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1/2</m:t>
                    </m:r>
                  </m:oMath>
                </a14:m>
                <a:r>
                  <a:rPr lang="en-US" altLang="zh-CN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	</a:t>
                </a:r>
                <a:r>
                  <a:rPr lang="zh-CN" altLang="en-US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，则必须考虑是否因其表收缩。进一步分为两类：</a:t>
                </a:r>
                <a:endParaRPr lang="en-US" altLang="zh-CN" dirty="0">
                  <a:solidFill>
                    <a:srgbClr val="2F12DE"/>
                  </a:solidFill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L="342900" indent="342900">
                  <a:spcBef>
                    <a:spcPts val="6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&lt;1/</m:t>
                    </m:r>
                    <m:r>
                      <a:rPr lang="en-US" altLang="zh-CN" b="0" i="1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</m:oMath>
                </a14:m>
                <a:r>
                  <a:rPr lang="zh-CN" altLang="en-US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（发生表收缩，即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i="1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1" i="1" noProof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noProof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𝒏𝒖𝒎</m:t>
                            </m:r>
                          </m:e>
                          <m:sub>
                            <m:r>
                              <a:rPr lang="en-US" altLang="zh-CN" b="1" i="1" noProof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  <m:r>
                              <a:rPr lang="en-US" altLang="zh-CN" b="1" i="1" noProof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b="1" i="1" noProof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b="1" i="1" noProof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noProof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𝒔𝒊𝒛𝒆</m:t>
                            </m:r>
                          </m:e>
                          <m:sub>
                            <m:r>
                              <a:rPr lang="en-US" altLang="zh-CN" b="1" i="1" noProof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  <m:r>
                              <a:rPr lang="en-US" altLang="zh-CN" b="1" i="1" noProof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b="1" i="1" noProof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" panose="02010609060101010101" pitchFamily="49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zh-CN" i="1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1/4</m:t>
                    </m:r>
                  </m:oMath>
                </a14:m>
                <a:r>
                  <a:rPr lang="zh-CN" altLang="en-US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），</a:t>
                </a:r>
                <a:endParaRPr lang="en-US" altLang="zh-CN" dirty="0">
                  <a:solidFill>
                    <a:srgbClr val="2F12DE"/>
                  </a:solidFill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L="342900">
                  <a:spcBef>
                    <a:spcPts val="600"/>
                  </a:spcBef>
                </a:pPr>
                <a:r>
                  <a:rPr lang="en-US" altLang="zh-CN" b="1" noProof="1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noProof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p>
                        <m:r>
                          <a:rPr lang="en-US" altLang="zh-CN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1" i="1" baseline="-25000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US" altLang="zh-CN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𝒄𝒊</m:t>
                    </m:r>
                    <m:r>
                      <a:rPr lang="en-US" altLang="zh-CN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zh-CN" altLang="en-US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𝝓</m:t>
                    </m:r>
                    <m:r>
                      <a:rPr lang="en-US" altLang="zh-CN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)−</m:t>
                    </m:r>
                    <m:r>
                      <a:rPr lang="zh-CN" altLang="en-US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𝝓</m:t>
                    </m:r>
                    <m:r>
                      <a:rPr lang="en-US" altLang="zh-CN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000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altLang="zh-CN" sz="2000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000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endParaRPr lang="en-US" altLang="zh-CN" dirty="0">
                  <a:solidFill>
                    <a:srgbClr val="2F12DE"/>
                  </a:solidFill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L="342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noProof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𝒏𝒖𝒎</m:t>
                          </m:r>
                        </m:e>
                        <m:sub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𝒊</m:t>
                          </m:r>
                          <m:r>
                            <a:rPr lang="en-US" altLang="zh-CN" b="1" i="1" noProof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b="1" i="1" noProof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b="1" i="1" noProof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altLang="zh-CN" b="1" i="1" noProof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)+(</m:t>
                      </m:r>
                      <m:f>
                        <m:fPr>
                          <m:ctrlP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𝒔𝒊𝒛𝒆</m:t>
                              </m:r>
                            </m:e>
                            <m:sub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𝒏𝒖𝒎</m:t>
                          </m:r>
                        </m:e>
                        <m:sub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)−</m:t>
                      </m:r>
                      <m:r>
                        <a:rPr lang="zh-CN" altLang="en-US" b="1" i="1" noProof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CN" b="1" i="1" noProof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noProof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𝒔𝒊𝒛𝒆</m:t>
                              </m:r>
                            </m:e>
                            <m:sub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  <m:r>
                                <a:rPr lang="en-US" altLang="zh-CN" b="1" i="1" noProof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b="1" i="1" noProof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1" i="1" noProof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1" i="1" noProof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𝒏𝒖𝒎</m:t>
                          </m:r>
                        </m:e>
                        <m:sub>
                          <m:r>
                            <a:rPr lang="en-US" altLang="zh-CN" b="1" i="1" noProof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𝒊</m:t>
                          </m:r>
                          <m:r>
                            <a:rPr lang="en-US" altLang="zh-CN" b="1" i="1" noProof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b="1" i="1" noProof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𝒏𝒖𝒎</m:t>
                          </m:r>
                        </m:e>
                        <m:sub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𝒊</m:t>
                          </m:r>
                          <m:r>
                            <a:rPr lang="en-US" altLang="zh-CN" b="1" i="1" noProof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b="1" i="1" noProof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)+</m:t>
                      </m:r>
                      <m:d>
                        <m:dPr>
                          <m:ctrlP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b="1" i="1" noProof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noProof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𝒔𝒊𝒛𝒆</m:t>
                                  </m:r>
                                </m:e>
                                <m:sub>
                                  <m:r>
                                    <a:rPr lang="en-US" altLang="zh-CN" b="1" i="1" noProof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  <m:r>
                                    <a:rPr lang="en-US" altLang="zh-CN" b="1" i="1" noProof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 noProof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b="1" i="1" noProof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𝟒</m:t>
                              </m:r>
                            </m:den>
                          </m:f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zh-CN" b="1" i="1" noProof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1" i="1" noProof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noProof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𝒏𝒖𝒎</m:t>
                                  </m:r>
                                </m:e>
                                <m:sub>
                                  <m:r>
                                    <a:rPr lang="en-US" altLang="zh-CN" b="1" i="1" noProof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  <m:r>
                                    <a:rPr lang="en-US" altLang="zh-CN" b="1" i="1" noProof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 noProof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b="1" i="1" noProof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b="1" i="1" noProof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</m:d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zh-CN" altLang="en-US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 </m:t>
                      </m:r>
                      <m:d>
                        <m:dPr>
                          <m:ctrlP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b="1" i="1" noProof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noProof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𝒔𝒊𝒛𝒆</m:t>
                                  </m:r>
                                </m:e>
                                <m:sub>
                                  <m:r>
                                    <a:rPr lang="en-US" altLang="zh-CN" b="1" i="1" noProof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  <m:r>
                                    <a:rPr lang="en-US" altLang="zh-CN" b="1" i="1" noProof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 noProof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𝒏𝒖𝒎</m:t>
                              </m:r>
                            </m:e>
                            <m:sub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𝒏𝒖𝒎</m:t>
                          </m:r>
                        </m:e>
                        <m:sub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𝒊</m:t>
                          </m:r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)+</m:t>
                      </m:r>
                      <m:d>
                        <m:dPr>
                          <m:ctrlP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b="1" i="1" noProof="1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noProof="1" smtClean="0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𝟒</m:t>
                                  </m:r>
                                  <m:r>
                                    <a:rPr lang="en-US" altLang="zh-CN" b="1" i="1" noProof="1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𝒏𝒖𝒎</m:t>
                                  </m:r>
                                </m:e>
                                <m:sub>
                                  <m:r>
                                    <a:rPr lang="en-US" altLang="zh-CN" b="1" i="1" noProof="1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  <m:r>
                                    <a:rPr lang="en-US" altLang="zh-CN" b="1" i="1" noProof="1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 noProof="1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b="1" i="1" noProof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𝟒</m:t>
                              </m:r>
                            </m:den>
                          </m:f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1" i="1" noProof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noProof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𝒏𝒖𝒎</m:t>
                                  </m:r>
                                </m:e>
                                <m:sub>
                                  <m:r>
                                    <a:rPr lang="en-US" altLang="zh-CN" b="1" i="1" noProof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  <m:r>
                                    <a:rPr lang="en-US" altLang="zh-CN" b="1" i="1" noProof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 noProof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</m:d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zh-CN" altLang="en-US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 </m:t>
                      </m:r>
                      <m:d>
                        <m:dPr>
                          <m:ctrlP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b="1" i="1" noProof="1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noProof="1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𝟒</m:t>
                                  </m:r>
                                  <m:r>
                                    <a:rPr lang="en-US" altLang="zh-CN" b="1" i="1" noProof="1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𝒏𝒖𝒎</m:t>
                                  </m:r>
                                </m:e>
                                <m:sub>
                                  <m:r>
                                    <a:rPr lang="en-US" altLang="zh-CN" b="1" i="1" noProof="1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  <m:r>
                                    <a:rPr lang="en-US" altLang="zh-CN" b="1" i="1" noProof="1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 noProof="1">
                                      <a:solidFill>
                                        <a:srgbClr val="2F12DE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𝒏𝒖𝒎</m:t>
                              </m:r>
                            </m:e>
                            <m:sub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1" i="1" noProof="1">
                  <a:solidFill>
                    <a:srgbClr val="FF0000"/>
                  </a:solidFill>
                  <a:latin typeface="Cambria Math" panose="020405030504060302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noProof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1" i="1" noProof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dirty="0">
                  <a:solidFill>
                    <a:srgbClr val="2F12DE"/>
                  </a:solidFill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44" y="116632"/>
                <a:ext cx="8937652" cy="6273962"/>
              </a:xfrm>
              <a:prstGeom prst="rect">
                <a:avLst/>
              </a:prstGeom>
              <a:blipFill>
                <a:blip r:embed="rId3"/>
                <a:stretch>
                  <a:fillRect l="-884" t="-871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0643F26-241C-4DF7-81C7-41B86F173E12}"/>
                  </a:ext>
                </a:extLst>
              </p:cNvPr>
              <p:cNvSpPr txBox="1"/>
              <p:nvPr/>
            </p:nvSpPr>
            <p:spPr>
              <a:xfrm>
                <a:off x="4860032" y="3501008"/>
                <a:ext cx="291227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noProof="1" smtClean="0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b="1" i="1" noProof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noProof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𝒔𝒊𝒛𝒆</m:t>
                              </m:r>
                            </m:e>
                            <m:sub>
                              <m:r>
                                <a:rPr lang="en-US" altLang="zh-CN" b="1" i="1" noProof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  <m:r>
                                <a:rPr lang="en-US" altLang="zh-CN" b="1" i="1" noProof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b="1" i="1" noProof="1">
                                  <a:solidFill>
                                    <a:srgbClr val="2F12DE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 noProof="1" smtClean="0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CN" b="1" i="1" noProof="1" smtClean="0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𝟒</m:t>
                          </m:r>
                          <m:r>
                            <a:rPr lang="en-US" altLang="zh-CN" b="1" i="1" noProof="1" smtClean="0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𝒏𝒖𝒎</m:t>
                          </m:r>
                        </m:e>
                        <m:sub>
                          <m:r>
                            <a:rPr lang="en-US" altLang="zh-CN" b="1" i="1" noProof="1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𝒊</m:t>
                          </m:r>
                          <m:r>
                            <a:rPr lang="en-US" altLang="zh-CN" b="1" i="1" noProof="1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b="1" i="1" noProof="1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zh-CN" b="1" noProof="1">
                  <a:solidFill>
                    <a:srgbClr val="2F12DE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noProof="1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noProof="1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𝒔𝒊𝒛𝒆</m:t>
                          </m:r>
                        </m:e>
                        <m:sub>
                          <m:r>
                            <a:rPr lang="en-US" altLang="zh-CN" b="1" i="1" noProof="1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𝒊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 noProof="1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noProof="1" smtClean="0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CN" b="1" i="1" noProof="1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𝒔𝒊𝒛𝒆</m:t>
                          </m:r>
                        </m:e>
                        <m:sub>
                          <m:r>
                            <a:rPr lang="en-US" altLang="zh-CN" b="1" i="1" noProof="1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𝒊</m:t>
                          </m:r>
                          <m:r>
                            <a:rPr lang="en-US" altLang="zh-CN" b="1" i="1" noProof="1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b="1" i="1" noProof="1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noProof="1" smtClean="0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altLang="zh-CN" b="1" i="1" noProof="1" smtClean="0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𝟐</m:t>
                      </m:r>
                    </m:oMath>
                  </m:oMathPara>
                </a14:m>
                <a:endParaRPr lang="zh-CN" altLang="en-US" dirty="0">
                  <a:solidFill>
                    <a:srgbClr val="2F12DE"/>
                  </a:solidFill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0643F26-241C-4DF7-81C7-41B86F173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3501008"/>
                <a:ext cx="2912272" cy="830997"/>
              </a:xfrm>
              <a:prstGeom prst="rect">
                <a:avLst/>
              </a:prstGeom>
              <a:blipFill>
                <a:blip r:embed="rId4"/>
                <a:stretch>
                  <a:fillRect b="-94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056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98844" y="116632"/>
                <a:ext cx="8937652" cy="361567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r>
                  <a:rPr lang="zh-CN" altLang="en-US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𝑖</m:t>
                    </m:r>
                  </m:oMath>
                </a14:m>
                <a:r>
                  <a:rPr lang="zh-CN" altLang="en-US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次操作是</a:t>
                </a:r>
                <a:r>
                  <a:rPr lang="en-US" altLang="zh-CN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TABLE-DELETE: </a:t>
                </a: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CN" i="1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1/2</m:t>
                    </m:r>
                  </m:oMath>
                </a14:m>
                <a:r>
                  <a:rPr lang="en-US" altLang="zh-CN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	</a:t>
                </a:r>
                <a:r>
                  <a:rPr lang="zh-CN" altLang="en-US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，则必须考虑是否因其表收缩。进一步分为两类：</a:t>
                </a:r>
                <a:endParaRPr lang="en-US" altLang="zh-CN" dirty="0">
                  <a:solidFill>
                    <a:srgbClr val="2F12DE"/>
                  </a:solidFill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L="342900" indent="342900">
                  <a:spcBef>
                    <a:spcPts val="6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1/4</m:t>
                        </m:r>
                        <m:r>
                          <a:rPr lang="en-US" altLang="zh-CN" i="1" smtClean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≤</m:t>
                        </m:r>
                        <m:r>
                          <a:rPr lang="en-US" altLang="zh-CN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&lt;1/2</m:t>
                    </m:r>
                  </m:oMath>
                </a14:m>
                <a:r>
                  <a:rPr lang="zh-CN" altLang="en-US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（未发生表收缩），</a:t>
                </a:r>
                <a:endParaRPr lang="en-US" altLang="zh-CN" dirty="0">
                  <a:solidFill>
                    <a:srgbClr val="2F12DE"/>
                  </a:solidFill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L="342900">
                  <a:spcBef>
                    <a:spcPts val="600"/>
                  </a:spcBef>
                </a:pPr>
                <a:r>
                  <a:rPr lang="en-US" altLang="zh-CN" b="1" noProof="1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noProof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p>
                        <m:r>
                          <a:rPr lang="en-US" altLang="zh-CN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1" i="1" baseline="-25000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US" altLang="zh-CN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𝒄𝒊</m:t>
                    </m:r>
                    <m:r>
                      <a:rPr lang="en-US" altLang="zh-CN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zh-CN" altLang="en-US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𝝓</m:t>
                    </m:r>
                    <m:r>
                      <a:rPr lang="en-US" altLang="zh-CN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)−</m:t>
                    </m:r>
                    <m:r>
                      <a:rPr lang="zh-CN" altLang="en-US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𝝓</m:t>
                    </m:r>
                    <m:r>
                      <a:rPr lang="en-US" altLang="zh-CN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000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altLang="zh-CN" sz="2000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000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endParaRPr lang="en-US" altLang="zh-CN" dirty="0">
                  <a:solidFill>
                    <a:srgbClr val="2F12DE"/>
                  </a:solidFill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L="342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noProof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1" i="1" noProof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+(</m:t>
                      </m:r>
                      <m:f>
                        <m:fPr>
                          <m:ctrlP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𝒔𝒊𝒛𝒆</m:t>
                              </m:r>
                            </m:e>
                            <m:sub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𝒏𝒖𝒎</m:t>
                          </m:r>
                        </m:e>
                        <m:sub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)−</m:t>
                      </m:r>
                      <m:r>
                        <a:rPr lang="zh-CN" altLang="en-US" b="1" i="1" noProof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CN" b="1" i="1" noProof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noProof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𝒔𝒊𝒛𝒆</m:t>
                              </m:r>
                            </m:e>
                            <m:sub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  <m:r>
                                <a:rPr lang="en-US" altLang="zh-CN" b="1" i="1" noProof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b="1" i="1" noProof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1" i="1" noProof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1" i="1" noProof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𝒏𝒖𝒎</m:t>
                          </m:r>
                        </m:e>
                        <m:sub>
                          <m:r>
                            <a:rPr lang="en-US" altLang="zh-CN" b="1" i="1" noProof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𝒊</m:t>
                          </m:r>
                          <m:r>
                            <a:rPr lang="en-US" altLang="zh-CN" b="1" i="1" noProof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b="1" i="1" noProof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en-US" altLang="zh-CN" b="1" i="1" noProof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b="1" i="1" noProof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noProof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𝒔𝒊𝒛𝒆</m:t>
                                  </m:r>
                                </m:e>
                                <m:sub>
                                  <m:r>
                                    <a:rPr lang="en-US" altLang="zh-CN" b="1" i="1" noProof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  <m:r>
                                    <a:rPr lang="en-US" altLang="zh-CN" b="1" i="1" noProof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 noProof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b="1" i="1" noProof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zh-CN" b="1" i="1" noProof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1" i="1" noProof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noProof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𝒏𝒖𝒎</m:t>
                                  </m:r>
                                </m:e>
                                <m:sub>
                                  <m:r>
                                    <a:rPr lang="en-US" altLang="zh-CN" b="1" i="1" noProof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  <m:r>
                                    <a:rPr lang="en-US" altLang="zh-CN" b="1" i="1" noProof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 noProof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b="1" i="1" noProof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b="1" i="1" noProof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</m:d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zh-CN" altLang="en-US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 </m:t>
                      </m:r>
                      <m:d>
                        <m:dPr>
                          <m:ctrlP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b="1" i="1" noProof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noProof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𝒔𝒊𝒛𝒆</m:t>
                                  </m:r>
                                </m:e>
                                <m:sub>
                                  <m:r>
                                    <a:rPr lang="en-US" altLang="zh-CN" b="1" i="1" noProof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  <m:r>
                                    <a:rPr lang="en-US" altLang="zh-CN" b="1" i="1" noProof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 noProof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𝒏𝒖𝒎</m:t>
                              </m:r>
                            </m:e>
                            <m:sub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1" i="1" noProof="1">
                  <a:solidFill>
                    <a:srgbClr val="FF0000"/>
                  </a:solidFill>
                  <a:latin typeface="Cambria Math" panose="020405030504060302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noProof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1" i="1" noProof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dirty="0">
                  <a:solidFill>
                    <a:srgbClr val="2F12DE"/>
                  </a:solidFill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44" y="116632"/>
                <a:ext cx="8937652" cy="3615670"/>
              </a:xfrm>
              <a:prstGeom prst="rect">
                <a:avLst/>
              </a:prstGeom>
              <a:blipFill>
                <a:blip r:embed="rId3"/>
                <a:stretch>
                  <a:fillRect l="-884" t="-1508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913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98844" y="116632"/>
                <a:ext cx="8937652" cy="497033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r>
                  <a:rPr lang="zh-CN" altLang="en-US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𝑖</m:t>
                    </m:r>
                  </m:oMath>
                </a14:m>
                <a:r>
                  <a:rPr lang="zh-CN" altLang="en-US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次操作是</a:t>
                </a:r>
                <a:r>
                  <a:rPr lang="en-US" altLang="zh-CN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TABLE-DELETE: </a:t>
                </a: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i="1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≥1/2</m:t>
                    </m:r>
                  </m:oMath>
                </a14:m>
                <a:r>
                  <a:rPr lang="en-US" altLang="zh-CN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	</a:t>
                </a:r>
                <a:r>
                  <a:rPr lang="zh-CN" altLang="en-US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，则第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个操作一定不会产生收缩，但仍需要区分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>
                  <a:solidFill>
                    <a:srgbClr val="2F12DE"/>
                  </a:solidFill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L="342900" indent="342900">
                  <a:spcBef>
                    <a:spcPts val="600"/>
                  </a:spcBef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&lt;1/2</m:t>
                    </m:r>
                  </m:oMath>
                </a14:m>
                <a:r>
                  <a:rPr lang="zh-CN" altLang="en-US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，</a:t>
                </a:r>
                <a:r>
                  <a:rPr lang="en-US" altLang="zh-CN" b="1" noProof="1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p>
                        <m:r>
                          <a:rPr lang="en-US" altLang="zh-CN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1" i="1" baseline="-25000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US" altLang="zh-CN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𝒄𝒊</m:t>
                    </m:r>
                    <m:r>
                      <a:rPr lang="en-US" altLang="zh-CN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zh-CN" altLang="en-US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𝝓</m:t>
                    </m:r>
                    <m:r>
                      <a:rPr lang="en-US" altLang="zh-CN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)−</m:t>
                    </m:r>
                    <m:r>
                      <a:rPr lang="zh-CN" altLang="en-US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𝝓</m:t>
                    </m:r>
                    <m:r>
                      <a:rPr lang="en-US" altLang="zh-CN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000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altLang="zh-CN" sz="2000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000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endParaRPr lang="en-US" altLang="zh-CN" dirty="0">
                  <a:solidFill>
                    <a:srgbClr val="2F12DE"/>
                  </a:solidFill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L="342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+(</m:t>
                      </m:r>
                      <m:f>
                        <m:fPr>
                          <m:ctrlP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𝒔𝒊𝒛𝒆</m:t>
                              </m:r>
                            </m:e>
                            <m:sub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𝒏𝒖𝒎</m:t>
                          </m:r>
                        </m:e>
                        <m:sub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)−</m:t>
                      </m:r>
                      <m:r>
                        <a:rPr lang="zh-CN" altLang="en-US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𝒏𝒖𝒎</m:t>
                          </m:r>
                        </m:e>
                        <m:sub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𝒊</m:t>
                          </m:r>
                          <m:r>
                            <a:rPr lang="en-US" altLang="zh-CN" b="1" i="1" noProof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b="1" i="1" noProof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𝒔𝒊𝒛𝒆</m:t>
                          </m:r>
                        </m:e>
                        <m:sub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𝒊</m:t>
                          </m:r>
                          <m:r>
                            <a:rPr lang="en-US" altLang="zh-CN" b="1" i="1" noProof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b="1" i="1" noProof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solidFill>
                    <a:srgbClr val="2F12DE"/>
                  </a:solidFill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L="342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1" i="1" noProof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b="1" i="1" noProof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noProof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𝒔𝒊𝒛𝒆</m:t>
                                  </m:r>
                                </m:e>
                                <m:sub>
                                  <m:r>
                                    <a:rPr lang="en-US" altLang="zh-CN" b="1" i="1" noProof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  <m:r>
                                    <a:rPr lang="en-US" altLang="zh-CN" b="1" i="1" noProof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 noProof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noProof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𝒏𝒖𝒎</m:t>
                              </m:r>
                            </m:e>
                            <m:sub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  <m:r>
                                <a:rPr lang="en-US" altLang="zh-CN" b="1" i="1" noProof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b="1" i="1" noProof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 noProof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b="1" i="1" noProof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zh-CN" b="1" i="1" noProof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zh-CN" altLang="en-US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 </m:t>
                      </m:r>
                      <m:d>
                        <m:dPr>
                          <m:ctrlP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𝟐</m:t>
                          </m:r>
                          <m:sSub>
                            <m:sSubPr>
                              <m:ctrlP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𝒏𝒖𝒎</m:t>
                              </m:r>
                            </m:e>
                            <m:sub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𝒔𝒊𝒛𝒆</m:t>
                              </m:r>
                            </m:e>
                            <m:sub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1" i="1" noProof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n-US" altLang="zh-CN" b="1" i="1" noProof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noProof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𝒔𝒊𝒛𝒆</m:t>
                              </m:r>
                            </m:e>
                            <m:sub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b="1" i="1" noProof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𝟑</m:t>
                      </m:r>
                      <m:sSub>
                        <m:sSubPr>
                          <m:ctrlP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𝒏𝒖𝒎</m:t>
                          </m:r>
                        </m:e>
                        <m:sub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𝒊</m:t>
                          </m:r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noProof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lang="en-US" altLang="zh-CN" b="1" i="1" noProof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𝟐</m:t>
                      </m:r>
                    </m:oMath>
                  </m:oMathPara>
                </a14:m>
                <a:endParaRPr lang="en-US" altLang="zh-CN" dirty="0">
                  <a:solidFill>
                    <a:srgbClr val="2F12DE"/>
                  </a:solidFill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L="342900" indent="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2F12D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≥1/2</m:t>
                    </m:r>
                  </m:oMath>
                </a14:m>
                <a:r>
                  <a:rPr lang="zh-CN" altLang="en-US" dirty="0">
                    <a:solidFill>
                      <a:srgbClr val="2F12DE"/>
                    </a:solidFill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p>
                        <m:r>
                          <a:rPr lang="en-US" altLang="zh-CN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1" i="1" baseline="-25000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US" altLang="zh-CN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𝒄𝒊</m:t>
                    </m:r>
                    <m:r>
                      <a:rPr lang="en-US" altLang="zh-CN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zh-CN" altLang="en-US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𝝓</m:t>
                    </m:r>
                    <m:r>
                      <a:rPr lang="en-US" altLang="zh-CN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)−</m:t>
                    </m:r>
                    <m:r>
                      <a:rPr lang="zh-CN" altLang="en-US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𝝓</m:t>
                    </m:r>
                    <m:r>
                      <a:rPr lang="en-US" altLang="zh-CN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000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altLang="zh-CN" sz="2000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000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endParaRPr lang="en-US" altLang="zh-CN" dirty="0">
                  <a:solidFill>
                    <a:srgbClr val="2F12DE"/>
                  </a:solidFill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L="342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+(</m:t>
                      </m:r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𝒏𝒖𝒎</m:t>
                          </m:r>
                        </m:e>
                        <m:sub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𝒔𝒊𝒛𝒆</m:t>
                          </m:r>
                        </m:e>
                        <m:sub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)−(</m:t>
                      </m:r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𝒏𝒖𝒎</m:t>
                          </m:r>
                        </m:e>
                        <m:sub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𝒊</m:t>
                          </m:r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𝒔𝒊𝒛𝒆</m:t>
                          </m:r>
                        </m:e>
                        <m:sub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𝒊</m:t>
                          </m:r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solidFill>
                    <a:srgbClr val="2F12DE"/>
                  </a:solidFill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marL="342900"/>
                <a14:m>
                  <m:oMath xmlns:m="http://schemas.openxmlformats.org/officeDocument/2006/math">
                    <m:r>
                      <a:rPr lang="en-US" altLang="zh-CN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+(</m:t>
                    </m:r>
                    <m:r>
                      <a:rPr lang="en-US" altLang="zh-CN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𝟐</m:t>
                    </m:r>
                    <m:r>
                      <a:rPr lang="en-US" altLang="zh-CN" b="1" i="1" noProof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𝒏𝒖𝒎</m:t>
                        </m:r>
                      </m:e>
                      <m:sub>
                        <m:r>
                          <a:rPr lang="en-US" altLang="zh-CN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altLang="zh-CN" b="1" i="1" noProof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b="1" i="1" noProof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noProof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b="1" i="1" noProof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b="1" i="1" noProof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)−</m:t>
                    </m:r>
                    <m:sSub>
                      <m:sSubPr>
                        <m:ctrlPr>
                          <a:rPr lang="en-US" altLang="zh-CN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𝒔𝒊𝒛𝒆</m:t>
                        </m:r>
                      </m:e>
                      <m:sub>
                        <m:r>
                          <a:rPr lang="en-US" altLang="zh-CN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altLang="zh-CN" b="1" i="1" noProof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b="1" i="1" noProof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)−(</m:t>
                    </m:r>
                    <m:r>
                      <a:rPr lang="en-US" altLang="zh-CN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𝟐</m:t>
                    </m:r>
                    <m:sSub>
                      <m:sSubPr>
                        <m:ctrlPr>
                          <a:rPr lang="en-US" altLang="zh-CN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𝒏𝒖𝒎</m:t>
                        </m:r>
                      </m:e>
                      <m:sub>
                        <m:r>
                          <a:rPr lang="en-US" altLang="zh-CN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altLang="zh-CN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𝒔𝒊𝒛𝒆</m:t>
                        </m:r>
                      </m:e>
                      <m:sub>
                        <m:r>
                          <a:rPr lang="en-US" altLang="zh-CN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altLang="zh-CN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b="1" i="1" noProof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noProof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b="1" noProof="1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endParaRPr lang="en-US" altLang="zh-CN" b="1" i="1" noProof="1">
                  <a:solidFill>
                    <a:srgbClr val="FF0000"/>
                  </a:solidFill>
                  <a:latin typeface="Cambria Math" panose="020405030504060302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342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noProof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1" i="1" noProof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b="1" i="1" noProof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𝟏</m:t>
                      </m:r>
                    </m:oMath>
                  </m:oMathPara>
                </a14:m>
                <a:endParaRPr lang="en-US" altLang="zh-CN" dirty="0">
                  <a:solidFill>
                    <a:srgbClr val="2F12DE"/>
                  </a:solidFill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44" y="116632"/>
                <a:ext cx="8937652" cy="4970335"/>
              </a:xfrm>
              <a:prstGeom prst="rect">
                <a:avLst/>
              </a:prstGeom>
              <a:blipFill>
                <a:blip r:embed="rId3"/>
                <a:stretch>
                  <a:fillRect l="-884" t="-1099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FAC8C45-AE18-4D92-829F-FF42388A3508}"/>
                  </a:ext>
                </a:extLst>
              </p:cNvPr>
              <p:cNvSpPr txBox="1"/>
              <p:nvPr/>
            </p:nvSpPr>
            <p:spPr>
              <a:xfrm>
                <a:off x="4724676" y="2782888"/>
                <a:ext cx="4320480" cy="792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rgbClr val="2F12D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 noProof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𝒏𝒖𝒎</m:t>
                              </m:r>
                            </m:e>
                            <m:sub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𝒔𝒊𝒛𝒆</m:t>
                              </m:r>
                            </m:e>
                            <m:sub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b="1" i="1" noProof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" panose="02010609060101010101" pitchFamily="49" charset="-122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solidFill>
                            <a:srgbClr val="2F12DE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≥1/2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FAC8C45-AE18-4D92-829F-FF42388A3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676" y="2782888"/>
                <a:ext cx="4320480" cy="7923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4B93D41-6DCF-4C9C-A1C2-E136923588CC}"/>
                  </a:ext>
                </a:extLst>
              </p:cNvPr>
              <p:cNvSpPr txBox="1"/>
              <p:nvPr/>
            </p:nvSpPr>
            <p:spPr>
              <a:xfrm>
                <a:off x="784860" y="5575935"/>
                <a:ext cx="7530341" cy="5762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lvl="0" algn="ctr"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所以作用于一动态表上的</a:t>
                </a:r>
                <a14:m>
                  <m:oMath xmlns:m="http://schemas.openxmlformats.org/officeDocument/2006/math">
                    <m:r>
                      <a:rPr lang="zh-CN" altLang="en-US" b="1" i="1" dirty="0" smtClean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</m:oMath>
                </a14:m>
                <a:r>
                  <a:rPr lang="zh-CN" altLang="en-US" b="1" dirty="0">
                    <a:solidFill>
                      <a:srgbClr val="2F12DE"/>
                    </a:solidFill>
                    <a:effectLst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个操作的实际时间为</a:t>
                </a:r>
                <a14:m>
                  <m:oMath xmlns:m="http://schemas.openxmlformats.org/officeDocument/2006/math">
                    <m:r>
                      <a:rPr lang="zh-CN" altLang="en-US" b="1" i="1" dirty="0" smtClean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𝑶</m:t>
                    </m:r>
                    <m:r>
                      <a:rPr lang="zh-CN" altLang="en-US" b="1" i="1" dirty="0" smtClean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zh-CN" altLang="en-US" b="1" i="1" dirty="0" smtClean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𝒏</m:t>
                    </m:r>
                    <m:r>
                      <a:rPr lang="zh-CN" altLang="en-US" b="1" i="1" dirty="0" smtClean="0">
                        <a:solidFill>
                          <a:srgbClr val="2F12DE"/>
                        </a:solidFill>
                        <a:effectLst/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</m:t>
                    </m:r>
                  </m:oMath>
                </a14:m>
                <a:endParaRPr lang="zh-CN" altLang="en-US" b="1" dirty="0">
                  <a:solidFill>
                    <a:srgbClr val="2F12DE"/>
                  </a:solidFill>
                  <a:effectLst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4B93D41-6DCF-4C9C-A1C2-E13692358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0" y="5575935"/>
                <a:ext cx="7530341" cy="576248"/>
              </a:xfrm>
              <a:prstGeom prst="rect">
                <a:avLst/>
              </a:prstGeom>
              <a:blipFill>
                <a:blip r:embed="rId5"/>
                <a:stretch>
                  <a:fillRect b="-212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8368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/>
          </p:cNvSpPr>
          <p:nvPr>
            <p:ph type="title"/>
          </p:nvPr>
        </p:nvSpPr>
        <p:spPr>
          <a:xfrm>
            <a:off x="423545" y="191135"/>
            <a:ext cx="8229600" cy="1143000"/>
          </a:xfrm>
        </p:spPr>
        <p:txBody>
          <a:bodyPr wrap="square" lIns="91440" tIns="45720" rIns="91440" bIns="45720" anchor="ctr"/>
          <a:lstStyle/>
          <a:p>
            <a:r>
              <a:rPr lang="zh-CN" altLang="en-US" sz="4000" dirty="0">
                <a:solidFill>
                  <a:srgbClr val="2F12DE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聚集分析法</a:t>
            </a:r>
            <a:r>
              <a:rPr lang="zh-CN" altLang="en-US" sz="4000" kern="1200" dirty="0">
                <a:solidFill>
                  <a:srgbClr val="2F12D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实例1-栈操作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771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375285" y="1334135"/>
                <a:ext cx="8229600" cy="4543137"/>
              </a:xfr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lIns="91440" tIns="45720" rIns="91440" bIns="45720" anchor="t"/>
              <a:lstStyle/>
              <a:p>
                <a:pPr algn="just">
                  <a:lnSpc>
                    <a:spcPct val="150000"/>
                  </a:lnSpc>
                  <a:buFont typeface="Wingdings" panose="05000000000000000000" pitchFamily="2" charset="2"/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普通栈操作：</a:t>
                </a:r>
              </a:p>
              <a:p>
                <a:pPr lvl="1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100" dirty="0">
                    <a:latin typeface="Times New Roman" panose="02020603050405020304" pitchFamily="18" charset="0"/>
                    <a:ea typeface="华文细黑" panose="02010600040101010101" charset="-122"/>
                    <a:cs typeface="Times New Roman" panose="02020603050405020304" pitchFamily="18" charset="0"/>
                  </a:rPr>
                  <a:t>PUSH</a:t>
                </a:r>
                <a14:m>
                  <m:oMath xmlns:m="http://schemas.openxmlformats.org/officeDocument/2006/math">
                    <m:r>
                      <a:rPr lang="en-US" altLang="zh-CN" sz="21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1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1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1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1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1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：将对象</a:t>
                </a:r>
                <a14:m>
                  <m:oMath xmlns:m="http://schemas.openxmlformats.org/officeDocument/2006/math">
                    <m:r>
                      <a:rPr lang="en-US" altLang="zh-CN" sz="21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zh-CN" altLang="en-US" sz="21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压入栈</a:t>
                </a:r>
                <a14:m>
                  <m:oMath xmlns:m="http://schemas.openxmlformats.org/officeDocument/2006/math">
                    <m:r>
                      <a:rPr lang="en-US" altLang="zh-CN" sz="21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en-US" sz="21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；</a:t>
                </a:r>
                <a:endParaRPr lang="en-US" altLang="zh-CN" sz="21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100" dirty="0">
                    <a:latin typeface="Times New Roman" panose="02020603050405020304" pitchFamily="18" charset="0"/>
                    <a:ea typeface="华文细黑" panose="02010600040101010101" charset="-122"/>
                    <a:cs typeface="Times New Roman" panose="02020603050405020304" pitchFamily="18" charset="0"/>
                  </a:rPr>
                  <a:t>POP</a:t>
                </a:r>
                <a14:m>
                  <m:oMath xmlns:m="http://schemas.openxmlformats.org/officeDocument/2006/math">
                    <m:r>
                      <a:rPr lang="en-US" altLang="zh-CN" sz="21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1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sz="21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1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：弹出并返回</a:t>
                </a:r>
                <a14:m>
                  <m:oMath xmlns:m="http://schemas.openxmlformats.org/officeDocument/2006/math">
                    <m:r>
                      <a:rPr lang="en-US" altLang="zh-CN" sz="21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en-US" sz="21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的顶端元素，对空栈返回一个错误； 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None/>
                </a:pPr>
                <a:r>
                  <a:rPr lang="zh-CN" altLang="en-US" sz="24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时间代价:</a:t>
                </a:r>
              </a:p>
              <a:p>
                <a:pPr lvl="1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1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两个操作的运行时间都是</a:t>
                </a:r>
                <a14:m>
                  <m:oMath xmlns:m="http://schemas.openxmlformats.org/officeDocument/2006/math">
                    <m:r>
                      <a:rPr lang="en-US" altLang="zh-CN" sz="21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zh-CN" sz="21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(1)</m:t>
                    </m:r>
                  </m:oMath>
                </a14:m>
                <a:endParaRPr lang="en-US" altLang="zh-CN" sz="21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1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:r>
                  <a:rPr lang="zh-CN" altLang="en-US" sz="21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我们可把每个操作的代价视为1</a:t>
                </a:r>
              </a:p>
              <a:p>
                <a:pPr lvl="1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1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100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sz="21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个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100" dirty="0">
                        <a:latin typeface="Times New Roman" panose="02020603050405020304" pitchFamily="18" charset="0"/>
                        <a:ea typeface="华文细黑" panose="02010600040101010101" charset="-122"/>
                        <a:cs typeface="Times New Roman" panose="02020603050405020304" pitchFamily="18" charset="0"/>
                      </a:rPr>
                      <m:t>PUSH</m:t>
                    </m:r>
                  </m:oMath>
                </a14:m>
                <a:r>
                  <a:rPr lang="zh-CN" altLang="en-US" sz="21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100" dirty="0">
                        <a:latin typeface="Times New Roman" panose="02020603050405020304" pitchFamily="18" charset="0"/>
                        <a:ea typeface="华文细黑" panose="02010600040101010101" charset="-122"/>
                        <a:cs typeface="Times New Roman" panose="02020603050405020304" pitchFamily="18" charset="0"/>
                      </a:rPr>
                      <m:t>POP</m:t>
                    </m:r>
                  </m:oMath>
                </a14:m>
                <a:r>
                  <a:rPr lang="zh-CN" altLang="en-US" sz="21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操作系列的总代价是</a:t>
                </a:r>
                <a14:m>
                  <m:oMath xmlns:m="http://schemas.openxmlformats.org/officeDocument/2006/math">
                    <m:r>
                      <a:rPr lang="en-US" altLang="zh-CN" sz="21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endParaRPr lang="en-US" altLang="zh-CN" sz="21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1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1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sz="21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个操作的实际运行时间为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</m:t>
                    </m:r>
                    <m:r>
                      <a:rPr lang="zh-CN" altLang="en-US" sz="21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1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100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100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277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5285" y="1334135"/>
                <a:ext cx="8229600" cy="4543137"/>
              </a:xfrm>
              <a:blipFill>
                <a:blip r:embed="rId3"/>
                <a:stretch>
                  <a:fillRect l="-1034" b="-1335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7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7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uiExpand="1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2227" name="Rectangle 3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600200"/>
                <a:ext cx="8229600" cy="2421890"/>
              </a:xfrm>
              <a:solidFill>
                <a:schemeClr val="bg1"/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lIns="91440" tIns="45720" rIns="91440" bIns="45720" anchor="t"/>
              <a:lstStyle/>
              <a:p>
                <a:pPr algn="just">
                  <a:lnSpc>
                    <a:spcPct val="150000"/>
                  </a:lnSpc>
                  <a:buFont typeface="Wingdings" panose="05000000000000000000" pitchFamily="2" charset="2"/>
                  <a:buNone/>
                </a:pPr>
                <a:r>
                  <a:rPr lang="zh-CN" altLang="en-US" b="1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新的栈操作，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>
                        <a:latin typeface="Times New Roman" panose="02020603050405020304" pitchFamily="18" charset="0"/>
                        <a:ea typeface="华文细黑" panose="02010600040101010101" charset="-122"/>
                        <a:cs typeface="Times New Roman" panose="02020603050405020304" pitchFamily="18" charset="0"/>
                      </a:rPr>
                      <m:t>MULTIPOP</m:t>
                    </m:r>
                    <m:r>
                      <a:rPr lang="en-US" altLang="zh-CN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zh-CN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</a:p>
              <a:p>
                <a:pPr lvl="1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    去掉栈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个顶端对象</a:t>
                </a:r>
              </a:p>
              <a:p>
                <a:pPr lvl="1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      或当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中包含少于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2F12DE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个对象时弹出整个栈 </a:t>
                </a:r>
              </a:p>
            </p:txBody>
          </p:sp>
        </mc:Choice>
        <mc:Fallback xmlns="">
          <p:sp>
            <p:nvSpPr>
              <p:cNvPr id="5222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600200"/>
                <a:ext cx="8229600" cy="2421890"/>
              </a:xfrm>
              <a:blipFill>
                <a:blip r:embed="rId3"/>
                <a:stretch>
                  <a:fillRect l="-1773"/>
                </a:stretch>
              </a:blip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273" name="Rectangle 2"/>
          <p:cNvSpPr>
            <a:spLocks noGrp="1"/>
          </p:cNvSpPr>
          <p:nvPr>
            <p:ph type="title"/>
          </p:nvPr>
        </p:nvSpPr>
        <p:spPr>
          <a:xfrm>
            <a:off x="423545" y="191135"/>
            <a:ext cx="8229600" cy="1143000"/>
          </a:xfrm>
        </p:spPr>
        <p:txBody>
          <a:bodyPr wrap="square" lIns="91440" tIns="45720" rIns="91440" bIns="45720" anchor="ctr"/>
          <a:lstStyle/>
          <a:p>
            <a:r>
              <a:rPr lang="zh-CN" altLang="en-US" sz="4000" dirty="0">
                <a:solidFill>
                  <a:srgbClr val="2F12D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聚集分析法</a:t>
            </a:r>
            <a:r>
              <a:rPr lang="zh-CN" altLang="en-US" sz="4000" dirty="0">
                <a:solidFill>
                  <a:srgbClr val="2F12D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实例1-栈操作</a:t>
            </a:r>
            <a:endParaRPr lang="zh-CN" altLang="en-US" sz="4000" kern="1200" dirty="0">
              <a:solidFill>
                <a:srgbClr val="2F12D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2232" name="Rectangle 8"/>
              <p:cNvSpPr/>
              <p:nvPr/>
            </p:nvSpPr>
            <p:spPr>
              <a:xfrm>
                <a:off x="643254" y="4854575"/>
                <a:ext cx="8077199" cy="662657"/>
              </a:xfrm>
              <a:prstGeom prst="rect">
                <a:avLst/>
              </a:prstGeom>
              <a:solidFill>
                <a:srgbClr val="CCFFFF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MULTIPOP</a:t>
                </a:r>
                <a:r>
                  <a:rPr lang="zh-CN" altLang="en-US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的总代价即为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min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⁡(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是栈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中对象个数</a:t>
                </a:r>
                <a:endParaRPr lang="en-US" altLang="zh-CN" dirty="0">
                  <a:solidFill>
                    <a:srgbClr val="FF0000"/>
                  </a:solidFill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2232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54" y="4854575"/>
                <a:ext cx="8077199" cy="662657"/>
              </a:xfrm>
              <a:prstGeom prst="rect">
                <a:avLst/>
              </a:prstGeom>
              <a:blipFill>
                <a:blip r:embed="rId3"/>
                <a:stretch>
                  <a:fillRect l="-1130" r="-980" b="-14414"/>
                </a:stretch>
              </a:blip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273" name="Rectangle 2"/>
          <p:cNvSpPr>
            <a:spLocks noGrp="1"/>
          </p:cNvSpPr>
          <p:nvPr>
            <p:ph type="title"/>
          </p:nvPr>
        </p:nvSpPr>
        <p:spPr>
          <a:xfrm>
            <a:off x="423545" y="191135"/>
            <a:ext cx="8229600" cy="1143000"/>
          </a:xfrm>
        </p:spPr>
        <p:txBody>
          <a:bodyPr wrap="square" lIns="91440" tIns="45720" rIns="91440" bIns="45720" anchor="ctr"/>
          <a:lstStyle/>
          <a:p>
            <a:r>
              <a:rPr lang="zh-CN" altLang="en-US" sz="4000" dirty="0">
                <a:solidFill>
                  <a:srgbClr val="2F12D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聚集分析法</a:t>
            </a:r>
            <a:r>
              <a:rPr lang="zh-CN" altLang="en-US" sz="4000" kern="1200" dirty="0">
                <a:solidFill>
                  <a:srgbClr val="2F12DE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实例1-栈操作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AFC07B0-3F68-45E1-A4C0-45EFCAA6CB48}"/>
              </a:ext>
            </a:extLst>
          </p:cNvPr>
          <p:cNvGrpSpPr/>
          <p:nvPr/>
        </p:nvGrpSpPr>
        <p:grpSpPr>
          <a:xfrm>
            <a:off x="643254" y="1221591"/>
            <a:ext cx="8077201" cy="3791585"/>
            <a:chOff x="643254" y="1215390"/>
            <a:chExt cx="8077201" cy="37915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228" name="Rectangle 4"/>
                <p:cNvSpPr/>
                <p:nvPr/>
              </p:nvSpPr>
              <p:spPr>
                <a:xfrm>
                  <a:off x="643255" y="1215390"/>
                  <a:ext cx="8077200" cy="3791585"/>
                </a:xfrm>
                <a:prstGeom prst="rect">
                  <a:avLst/>
                </a:prstGeom>
                <a:solidFill>
                  <a:srgbClr val="FFFF99"/>
                </a:solidFill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>
                    <a:lnSpc>
                      <a:spcPct val="150000"/>
                    </a:lnSpc>
                    <a:buFont typeface="Arial" panose="020B0604020202020204" pitchFamily="34" charset="0"/>
                    <a:buNone/>
                  </a:pPr>
                  <a:r>
                    <a:rPr lang="zh-CN" altLang="en-US" b="1" dirty="0">
                      <a:solidFill>
                        <a:srgbClr val="FF0000"/>
                      </a:solidFill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输入：</a:t>
                  </a:r>
                  <a:r>
                    <a:rPr lang="zh-CN" altLang="en-US" dirty="0">
                      <a:solidFill>
                        <a:schemeClr val="tx1"/>
                      </a:solidFill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栈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𝑆</m:t>
                      </m:r>
                    </m:oMath>
                  </a14:m>
                  <a:r>
                    <a:rPr lang="en-US" altLang="zh-CN" dirty="0">
                      <a:solidFill>
                        <a:schemeClr val="tx1"/>
                      </a:solidFill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，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𝑘</m:t>
                      </m:r>
                    </m:oMath>
                  </a14:m>
                  <a:endParaRPr lang="en-US" altLang="zh-CN" dirty="0">
                    <a:solidFill>
                      <a:schemeClr val="tx1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50000"/>
                    </a:lnSpc>
                    <a:buFont typeface="Arial" panose="020B0604020202020204" pitchFamily="34" charset="0"/>
                    <a:buNone/>
                  </a:pPr>
                  <a:r>
                    <a:rPr lang="zh-CN" altLang="en-US" b="1" dirty="0">
                      <a:solidFill>
                        <a:srgbClr val="FF0000"/>
                      </a:solidFill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输出</a:t>
                  </a:r>
                  <a:r>
                    <a:rPr lang="zh-CN" altLang="en-US" dirty="0">
                      <a:solidFill>
                        <a:schemeClr val="tx1"/>
                      </a:solidFill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：返回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𝑆</m:t>
                      </m:r>
                    </m:oMath>
                  </a14:m>
                  <a:r>
                    <a:rPr lang="zh-CN" altLang="en-US" dirty="0">
                      <a:solidFill>
                        <a:schemeClr val="tx1"/>
                      </a:solidFill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顶端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𝑘</m:t>
                      </m:r>
                    </m:oMath>
                  </a14:m>
                  <a:r>
                    <a:rPr lang="zh-CN" altLang="en-US" dirty="0">
                      <a:solidFill>
                        <a:schemeClr val="tx1"/>
                      </a:solidFill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个对象</a:t>
                  </a:r>
                </a:p>
                <a:p>
                  <a:pPr>
                    <a:lnSpc>
                      <a:spcPct val="150000"/>
                    </a:lnSpc>
                    <a:buFont typeface="Arial" panose="020B0604020202020204" pitchFamily="34" charset="0"/>
                    <a:buNone/>
                  </a:pPr>
                  <a:r>
                    <a:rPr lang="en-US" altLang="zh-CN" dirty="0">
                      <a:solidFill>
                        <a:schemeClr val="tx1"/>
                      </a:solidFill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MULTIPOP(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𝑘</m:t>
                      </m:r>
                    </m:oMath>
                  </a14:m>
                  <a:r>
                    <a:rPr lang="en-US" altLang="zh-CN" dirty="0">
                      <a:solidFill>
                        <a:schemeClr val="tx1"/>
                      </a:solidFill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)</a:t>
                  </a:r>
                  <a:r>
                    <a:rPr lang="zh-CN" altLang="en-US" dirty="0">
                      <a:solidFill>
                        <a:schemeClr val="tx1"/>
                      </a:solidFill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：</a:t>
                  </a:r>
                  <a:endParaRPr lang="en-US" altLang="zh-CN" dirty="0">
                    <a:solidFill>
                      <a:schemeClr val="tx1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50000"/>
                    </a:lnSpc>
                    <a:buFont typeface="Arial" panose="020B0604020202020204" pitchFamily="34" charset="0"/>
                    <a:buNone/>
                  </a:pPr>
                  <a:endParaRPr lang="en-US" altLang="zh-CN" dirty="0">
                    <a:ea typeface="楷体" panose="02010609060101010101" pitchFamily="49" charset="-122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50000"/>
                    </a:lnSpc>
                    <a:buFont typeface="Arial" panose="020B0604020202020204" pitchFamily="34" charset="0"/>
                    <a:buNone/>
                  </a:pPr>
                  <a:endParaRPr lang="en-US" altLang="zh-CN" dirty="0">
                    <a:solidFill>
                      <a:schemeClr val="tx1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50000"/>
                    </a:lnSpc>
                    <a:buFont typeface="Arial" panose="020B0604020202020204" pitchFamily="34" charset="0"/>
                    <a:buNone/>
                  </a:pPr>
                  <a:endParaRPr lang="zh-CN" altLang="en-US" dirty="0">
                    <a:solidFill>
                      <a:schemeClr val="tx1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2228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255" y="1215390"/>
                  <a:ext cx="8077200" cy="3791585"/>
                </a:xfrm>
                <a:prstGeom prst="rect">
                  <a:avLst/>
                </a:prstGeom>
                <a:blipFill>
                  <a:blip r:embed="rId4"/>
                  <a:stretch>
                    <a:fillRect l="-1130"/>
                  </a:stretch>
                </a:blipFill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643254" y="3213678"/>
                  <a:ext cx="8077199" cy="158347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noFill/>
                  <a:miter lim="800000"/>
                </a:ln>
                <a:effectLst>
                  <a:outerShdw blurRad="149987" dist="250190" dir="8460000" algn="ctr">
                    <a:srgbClr val="000000">
                      <a:alpha val="28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contrasting" dir="t">
                    <a:rot lat="0" lon="0" rev="1500000"/>
                  </a:lightRig>
                </a:scene3d>
                <a:sp3d prstMaterial="metal">
                  <a:bevelT w="88900" h="88900"/>
                </a:sp3d>
              </p:spPr>
              <p:txBody>
                <a:bodyPr wrap="square" lIns="144000" tIns="144000" bIns="144000">
                  <a:spAutoFit/>
                </a:bodyPr>
                <a:lstStyle/>
                <a:p>
                  <a:pPr>
                    <a:defRPr/>
                  </a:pPr>
                  <a:r>
                    <a:rPr lang="en-US" sz="2600" dirty="0">
                      <a:latin typeface="Consolas" panose="020B0609020204030204" pitchFamily="49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1. </a:t>
                  </a:r>
                  <a:r>
                    <a:rPr lang="en-US" altLang="zh-CN" sz="2800" dirty="0"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While  not STACK-EMPTY(</a:t>
                  </a:r>
                  <a14:m>
                    <m:oMath xmlns:m="http://schemas.openxmlformats.org/officeDocument/2006/math">
                      <m:r>
                        <a:rPr lang="en-US" altLang="zh-CN" sz="2800" i="1" dirty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𝑆</m:t>
                      </m:r>
                    </m:oMath>
                  </a14:m>
                  <a:r>
                    <a:rPr lang="en-US" altLang="zh-CN" sz="2800" dirty="0"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) and  </a:t>
                  </a:r>
                  <a14:m>
                    <m:oMath xmlns:m="http://schemas.openxmlformats.org/officeDocument/2006/math">
                      <m:r>
                        <a:rPr lang="en-US" altLang="zh-CN" sz="2800" i="1" dirty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𝑘</m:t>
                      </m:r>
                    </m:oMath>
                  </a14:m>
                  <a:r>
                    <a:rPr lang="en-US" altLang="zh-CN" sz="2800" dirty="0">
                      <a:ea typeface="楷体" panose="02010609060101010101" pitchFamily="49" charset="-122"/>
                      <a:cs typeface="Times New Roman" panose="02020603050405020304" pitchFamily="18" charset="0"/>
                      <a:sym typeface="Symbol" panose="05050102010706020507" pitchFamily="18" charset="2"/>
                    </a:rPr>
                    <a:t></a:t>
                  </a:r>
                  <a:r>
                    <a:rPr lang="en-US" altLang="zh-CN" sz="2800" dirty="0"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0  Do</a:t>
                  </a:r>
                  <a:endParaRPr lang="en-US" sz="2600" dirty="0"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endParaRPr>
                </a:p>
                <a:p>
                  <a:pPr>
                    <a:defRPr/>
                  </a:pPr>
                  <a:r>
                    <a:rPr lang="en-US" sz="2600" dirty="0">
                      <a:latin typeface="Consolas" panose="020B0609020204030204" pitchFamily="49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2. 	</a:t>
                  </a:r>
                  <a:r>
                    <a:rPr lang="en-US" altLang="zh-CN" sz="2800" dirty="0"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POP(</a:t>
                  </a:r>
                  <a14:m>
                    <m:oMath xmlns:m="http://schemas.openxmlformats.org/officeDocument/2006/math">
                      <m:r>
                        <a:rPr lang="en-US" altLang="zh-CN" sz="2800" i="1" dirty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𝑆</m:t>
                      </m:r>
                    </m:oMath>
                  </a14:m>
                  <a:r>
                    <a:rPr lang="en-US" altLang="zh-CN" sz="2800" dirty="0"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)</a:t>
                  </a:r>
                  <a:r>
                    <a:rPr lang="zh-CN" altLang="en-US" sz="2800" dirty="0"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；</a:t>
                  </a:r>
                  <a:endParaRPr lang="en-US" sz="2600" dirty="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endParaRPr>
                </a:p>
                <a:p>
                  <a:pPr>
                    <a:defRPr/>
                  </a:pPr>
                  <a:r>
                    <a:rPr lang="en-US" sz="2600" dirty="0">
                      <a:latin typeface="Consolas" panose="020B0609020204030204" pitchFamily="49" charset="0"/>
                      <a:ea typeface="仿宋" panose="02010609060101010101" pitchFamily="49" charset="-122"/>
                      <a:cs typeface="Times New Roman" panose="02020603050405020304" pitchFamily="18" charset="0"/>
                    </a:rPr>
                    <a:t>3.   </a:t>
                  </a:r>
                  <a14:m>
                    <m:oMath xmlns:m="http://schemas.openxmlformats.org/officeDocument/2006/math">
                      <m:r>
                        <a:rPr lang="en-US" altLang="zh-CN" sz="2800" i="1" dirty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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−1</m:t>
                      </m:r>
                      <m:r>
                        <a:rPr lang="zh-CN" altLang="en-US" sz="2800" i="1" dirty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；</m:t>
                      </m:r>
                    </m:oMath>
                  </a14:m>
                  <a:endParaRPr lang="en-US" sz="260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ea typeface="仿宋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" name="Text 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43254" y="3213678"/>
                  <a:ext cx="8077199" cy="158347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9525">
                  <a:noFill/>
                  <a:miter lim="800000"/>
                </a:ln>
                <a:effectLst>
                  <a:outerShdw blurRad="149987" dist="250190" dir="8460000" algn="ctr">
                    <a:srgbClr val="000000">
                      <a:alpha val="28000"/>
                    </a:srgbClr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圆角矩形标注 4"/>
              <p:cNvSpPr/>
              <p:nvPr/>
            </p:nvSpPr>
            <p:spPr>
              <a:xfrm>
                <a:off x="3275856" y="2451679"/>
                <a:ext cx="5444597" cy="762000"/>
              </a:xfrm>
              <a:prstGeom prst="wedgeRoundRectCallout">
                <a:avLst>
                  <a:gd name="adj1" fmla="val -35129"/>
                  <a:gd name="adj2" fmla="val 79038"/>
                  <a:gd name="adj3" fmla="val 16667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  <a:p>
                <a:pPr algn="ctr"/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执行一次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While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循环要调用一次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POP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，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While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循环执行的次数是从栈中弹出的对象数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  <a:sym typeface="+mn-ea"/>
                  </a:rPr>
                  <a:t>min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(</m:t>
                    </m:r>
                    <m:r>
                      <a:rPr lang="en-US" altLang="zh-CN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𝑠</m:t>
                    </m:r>
                    <m:r>
                      <a:rPr lang="en-US" altLang="zh-CN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,</m:t>
                    </m:r>
                    <m:r>
                      <a:rPr lang="en-US" altLang="zh-CN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𝑘</m:t>
                    </m:r>
                    <m:r>
                      <a:rPr lang="en-US" altLang="zh-CN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  <a:sym typeface="+mn-ea"/>
                      </a:rPr>
                      <m:t>) </m:t>
                    </m:r>
                  </m:oMath>
                </a14:m>
                <a:endPara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/>
                <a:endParaRPr lang="en-US" altLang="zh-CN" sz="2000" dirty="0">
                  <a:solidFill>
                    <a:srgbClr val="000066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  <a:sym typeface="+mn-ea"/>
                </a:endParaRPr>
              </a:p>
            </p:txBody>
          </p:sp>
        </mc:Choice>
        <mc:Fallback xmlns="">
          <p:sp>
            <p:nvSpPr>
              <p:cNvPr id="5" name="圆角矩形标注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2451679"/>
                <a:ext cx="5444597" cy="762000"/>
              </a:xfrm>
              <a:prstGeom prst="wedgeRoundRectCallout">
                <a:avLst>
                  <a:gd name="adj1" fmla="val -35129"/>
                  <a:gd name="adj2" fmla="val 79038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2915816" y="1238250"/>
            <a:ext cx="5804637" cy="368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实际运行时间与实际执行的POP操作数成线性关系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2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32" grpId="0" bldLvl="0" animBg="1"/>
      <p:bldP spid="5" grpId="0" bldLvl="0" animBg="1"/>
      <p:bldP spid="4" grpId="0" bldLvl="0" animBg="1"/>
      <p:bldP spid="4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33106831-b675-47a8-9682-5c64b508da9f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883,&quot;width&quot;:487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ef7106e-1d01-44b5-96e3-fccf80ce725b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937ee6a-974f-4081-8ff7-183b54194745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884144f-5656-444c-96d5-dc06fcf94a71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7c4a7df-f62b-48d6-99c9-8d7c83489591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bcc4783-e2ea-4ef4-b55d-6624d3cfa7bb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03581e4-2a15-4b96-9fb3-ad6868369b7b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5f2eb50-9599-484f-ade0-d0f13745a3d7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03e01a98-ee12-4933-ae05-2d267a79827c}"/>
</p:tagLst>
</file>

<file path=ppt/theme/theme1.xml><?xml version="1.0" encoding="utf-8"?>
<a:theme xmlns:a="http://schemas.openxmlformats.org/drawingml/2006/main" name="量质融合大数据管理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ch6</Template>
  <TotalTime>7780</TotalTime>
  <Words>9367</Words>
  <Application>Microsoft Office PowerPoint</Application>
  <PresentationFormat>全屏显示(4:3)</PresentationFormat>
  <Paragraphs>1031</Paragraphs>
  <Slides>66</Slides>
  <Notes>66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6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88" baseType="lpstr">
      <vt:lpstr>KaiTi</vt:lpstr>
      <vt:lpstr>方正姚体</vt:lpstr>
      <vt:lpstr>仿宋</vt:lpstr>
      <vt:lpstr>华文细黑</vt:lpstr>
      <vt:lpstr>楷体</vt:lpstr>
      <vt:lpstr>宋体</vt:lpstr>
      <vt:lpstr>微软雅黑</vt:lpstr>
      <vt:lpstr>Arial</vt:lpstr>
      <vt:lpstr>Calibri</vt:lpstr>
      <vt:lpstr>Cambria Math</vt:lpstr>
      <vt:lpstr>Consolas</vt:lpstr>
      <vt:lpstr>Symbol</vt:lpstr>
      <vt:lpstr>Tahoma</vt:lpstr>
      <vt:lpstr>Times New Roman</vt:lpstr>
      <vt:lpstr>Wingdings</vt:lpstr>
      <vt:lpstr>量质融合大数据管理</vt:lpstr>
      <vt:lpstr>Office 主题</vt:lpstr>
      <vt:lpstr>1_Office 主题</vt:lpstr>
      <vt:lpstr>2_Office 主题</vt:lpstr>
      <vt:lpstr>3_Office 主题</vt:lpstr>
      <vt:lpstr>Office 主题​​</vt:lpstr>
      <vt:lpstr>Visio</vt:lpstr>
      <vt:lpstr>第3章 摊还分析</vt:lpstr>
      <vt:lpstr>PowerPoint 演示文稿</vt:lpstr>
      <vt:lpstr>基本思想</vt:lpstr>
      <vt:lpstr>基本思想</vt:lpstr>
      <vt:lpstr>PowerPoint 演示文稿</vt:lpstr>
      <vt:lpstr>聚集分析法-原理</vt:lpstr>
      <vt:lpstr>聚集分析法实例1-栈操作</vt:lpstr>
      <vt:lpstr>聚集分析法实例1-栈操作</vt:lpstr>
      <vt:lpstr>聚集分析法实例1-栈操作</vt:lpstr>
      <vt:lpstr>聚集分析法实例1-栈操作</vt:lpstr>
      <vt:lpstr>聚集分析法实例1-栈操作</vt:lpstr>
      <vt:lpstr>PowerPoint 演示文稿</vt:lpstr>
      <vt:lpstr>PowerPoint 演示文稿</vt:lpstr>
      <vt:lpstr>PowerPoint 演示文稿</vt:lpstr>
      <vt:lpstr>PowerPoint 演示文稿</vt:lpstr>
      <vt:lpstr>会计方法-基本原理</vt:lpstr>
      <vt:lpstr>PowerPoint 演示文稿</vt:lpstr>
      <vt:lpstr>会计方法实例 1—栈操作 </vt:lpstr>
      <vt:lpstr>会计方法实例 1—栈操作 </vt:lpstr>
      <vt:lpstr>会计方法实例 1—栈操作 </vt:lpstr>
      <vt:lpstr>会计方法实例 2—二进制计数器</vt:lpstr>
      <vt:lpstr>会计方法实例 2—二进制计数器</vt:lpstr>
      <vt:lpstr>会计方法实例 2—二进制计数器</vt:lpstr>
      <vt:lpstr>会计方法实例 2—二进制计数器</vt:lpstr>
      <vt:lpstr>PowerPoint 演示文稿</vt:lpstr>
      <vt:lpstr>会计方法实例 2—二进制计数器</vt:lpstr>
      <vt:lpstr>PowerPoint 演示文稿</vt:lpstr>
      <vt:lpstr>势能分析—基本原理</vt:lpstr>
      <vt:lpstr>PowerPoint 演示文稿</vt:lpstr>
      <vt:lpstr>PowerPoint 演示文稿</vt:lpstr>
      <vt:lpstr>势能方法实例1 — 栈操作 </vt:lpstr>
      <vt:lpstr>PowerPoint 演示文稿</vt:lpstr>
      <vt:lpstr>势能方法实例1 — 栈操作 </vt:lpstr>
      <vt:lpstr>势能方法实例1 — 栈操作 </vt:lpstr>
      <vt:lpstr>势能方法实例1 — 栈操作 </vt:lpstr>
      <vt:lpstr>势能方法实例 2 — 二进制计数器</vt:lpstr>
      <vt:lpstr>势能方法实例 2 — 二进制计数器</vt:lpstr>
      <vt:lpstr>势能方法实例 2 — 二进制计数器</vt:lpstr>
      <vt:lpstr>势能方法实例 2 — 二进制计数器</vt:lpstr>
      <vt:lpstr>PowerPoint 演示文稿</vt:lpstr>
      <vt:lpstr>动态表 </vt:lpstr>
      <vt:lpstr>动态表—基本术语</vt:lpstr>
      <vt:lpstr>动态表—基本术语</vt:lpstr>
      <vt:lpstr>动态表—表的扩张</vt:lpstr>
      <vt:lpstr>动态表—表的扩张</vt:lpstr>
      <vt:lpstr>动态表—表的扩张</vt:lpstr>
      <vt:lpstr>动态表—表的扩张</vt:lpstr>
      <vt:lpstr>动态表—表的扩张</vt:lpstr>
      <vt:lpstr>动态表—表的扩张</vt:lpstr>
      <vt:lpstr>动态表—表的扩张</vt:lpstr>
      <vt:lpstr>动态表—表的扩张</vt:lpstr>
      <vt:lpstr>动态表—表的扩张</vt:lpstr>
      <vt:lpstr>动态表—表的扩张</vt:lpstr>
      <vt:lpstr>动态表</vt:lpstr>
      <vt:lpstr>动态表-表的扩张</vt:lpstr>
      <vt:lpstr>动态表-表的收缩（自学内容）</vt:lpstr>
      <vt:lpstr>动态表-表的扩张</vt:lpstr>
      <vt:lpstr>动态表-表的扩张和收缩</vt:lpstr>
      <vt:lpstr>动态表-表的扩张和收缩</vt:lpstr>
      <vt:lpstr>动态表-表的扩张和收缩</vt:lpstr>
      <vt:lpstr>动态表-表的扩张和收缩</vt:lpstr>
      <vt:lpstr>动态表-表的扩张和收缩</vt:lpstr>
      <vt:lpstr>PowerPoint 演示文稿</vt:lpstr>
      <vt:lpstr>PowerPoint 演示文稿</vt:lpstr>
      <vt:lpstr>PowerPoint 演示文稿</vt:lpstr>
      <vt:lpstr>PowerPoint 演示文稿</vt:lpstr>
    </vt:vector>
  </TitlesOfParts>
  <Company>hit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gaohong</dc:creator>
  <cp:lastModifiedBy>Haijun Zhang</cp:lastModifiedBy>
  <cp:revision>848</cp:revision>
  <cp:lastPrinted>2021-10-25T10:53:27Z</cp:lastPrinted>
  <dcterms:created xsi:type="dcterms:W3CDTF">2021-09-05T11:45:00Z</dcterms:created>
  <dcterms:modified xsi:type="dcterms:W3CDTF">2025-02-08T07:18:50Z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2052-11.1.0.10700</vt:lpwstr>
  </property>
  <property fmtid="{D5CDD505-2E9C-101B-9397-08002B2CF9AE}" pid="3" name="ICV">
    <vt:lpwstr>B7FD665DA6F24311A660558D62DD83F5</vt:lpwstr>
  </property>
</Properties>
</file>